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2400" y="1392936"/>
            <a:ext cx="8839200" cy="4996180"/>
          </a:xfrm>
          <a:custGeom>
            <a:avLst/>
            <a:gdLst/>
            <a:ahLst/>
            <a:cxnLst/>
            <a:rect l="l" t="t" r="r" b="b"/>
            <a:pathLst>
              <a:path w="8839200" h="4996180">
                <a:moveTo>
                  <a:pt x="0" y="4995672"/>
                </a:moveTo>
                <a:lnTo>
                  <a:pt x="8839200" y="4995672"/>
                </a:lnTo>
                <a:lnTo>
                  <a:pt x="8839200" y="0"/>
                </a:lnTo>
                <a:lnTo>
                  <a:pt x="0" y="0"/>
                </a:lnTo>
                <a:lnTo>
                  <a:pt x="0" y="4995672"/>
                </a:lnTo>
                <a:close/>
              </a:path>
            </a:pathLst>
          </a:custGeom>
          <a:solidFill>
            <a:srgbClr val="C5D1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2400" y="6697980"/>
            <a:ext cx="8839200" cy="7620"/>
          </a:xfrm>
          <a:custGeom>
            <a:avLst/>
            <a:gdLst/>
            <a:ahLst/>
            <a:cxnLst/>
            <a:rect l="l" t="t" r="r" b="b"/>
            <a:pathLst>
              <a:path w="8839200" h="7620">
                <a:moveTo>
                  <a:pt x="0" y="7619"/>
                </a:moveTo>
                <a:lnTo>
                  <a:pt x="8839200" y="7619"/>
                </a:lnTo>
                <a:lnTo>
                  <a:pt x="883920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C5D1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705599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8991600" y="0"/>
                </a:lnTo>
                <a:lnTo>
                  <a:pt x="152400" y="0"/>
                </a:lnTo>
                <a:lnTo>
                  <a:pt x="0" y="0"/>
                </a:lnTo>
                <a:lnTo>
                  <a:pt x="0" y="1392936"/>
                </a:lnTo>
                <a:lnTo>
                  <a:pt x="0" y="6858000"/>
                </a:lnTo>
                <a:lnTo>
                  <a:pt x="152400" y="6858000"/>
                </a:lnTo>
                <a:lnTo>
                  <a:pt x="152400" y="1392936"/>
                </a:lnTo>
                <a:lnTo>
                  <a:pt x="8991600" y="1392936"/>
                </a:lnTo>
                <a:lnTo>
                  <a:pt x="8991600" y="6858000"/>
                </a:lnTo>
                <a:lnTo>
                  <a:pt x="9144000" y="6858000"/>
                </a:lnTo>
                <a:lnTo>
                  <a:pt x="9144000" y="139293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49352" y="6388608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8833104" y="0"/>
                </a:moveTo>
                <a:lnTo>
                  <a:pt x="0" y="0"/>
                </a:lnTo>
                <a:lnTo>
                  <a:pt x="0" y="309371"/>
                </a:lnTo>
                <a:lnTo>
                  <a:pt x="8833104" y="309371"/>
                </a:lnTo>
                <a:lnTo>
                  <a:pt x="8833104" y="0"/>
                </a:lnTo>
                <a:close/>
              </a:path>
            </a:pathLst>
          </a:custGeom>
          <a:solidFill>
            <a:srgbClr val="8BAC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2400" y="155447"/>
            <a:ext cx="8833485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7A97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2400" y="1277111"/>
            <a:ext cx="8833485" cy="0"/>
          </a:xfrm>
          <a:custGeom>
            <a:avLst/>
            <a:gdLst/>
            <a:ahLst/>
            <a:cxnLst/>
            <a:rect l="l" t="t" r="r" b="b"/>
            <a:pathLst>
              <a:path w="8833485">
                <a:moveTo>
                  <a:pt x="0" y="0"/>
                </a:moveTo>
                <a:lnTo>
                  <a:pt x="8833104" y="0"/>
                </a:lnTo>
              </a:path>
            </a:pathLst>
          </a:custGeom>
          <a:ln w="9144">
            <a:solidFill>
              <a:srgbClr val="7A97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267200" y="955547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609600" y="304800"/>
                </a:moveTo>
                <a:lnTo>
                  <a:pt x="605599" y="255384"/>
                </a:lnTo>
                <a:lnTo>
                  <a:pt x="594042" y="208483"/>
                </a:lnTo>
                <a:lnTo>
                  <a:pt x="575564" y="164757"/>
                </a:lnTo>
                <a:lnTo>
                  <a:pt x="550760" y="124815"/>
                </a:lnTo>
                <a:lnTo>
                  <a:pt x="520293" y="89306"/>
                </a:lnTo>
                <a:lnTo>
                  <a:pt x="484771" y="58826"/>
                </a:lnTo>
                <a:lnTo>
                  <a:pt x="444842" y="34036"/>
                </a:lnTo>
                <a:lnTo>
                  <a:pt x="401116" y="15544"/>
                </a:lnTo>
                <a:lnTo>
                  <a:pt x="354215" y="4000"/>
                </a:lnTo>
                <a:lnTo>
                  <a:pt x="304800" y="0"/>
                </a:lnTo>
                <a:lnTo>
                  <a:pt x="255371" y="4000"/>
                </a:lnTo>
                <a:lnTo>
                  <a:pt x="208470" y="15557"/>
                </a:lnTo>
                <a:lnTo>
                  <a:pt x="164744" y="34036"/>
                </a:lnTo>
                <a:lnTo>
                  <a:pt x="124815" y="58839"/>
                </a:lnTo>
                <a:lnTo>
                  <a:pt x="89293" y="89306"/>
                </a:lnTo>
                <a:lnTo>
                  <a:pt x="58826" y="124828"/>
                </a:lnTo>
                <a:lnTo>
                  <a:pt x="34023" y="164757"/>
                </a:lnTo>
                <a:lnTo>
                  <a:pt x="15544" y="208483"/>
                </a:lnTo>
                <a:lnTo>
                  <a:pt x="3987" y="255384"/>
                </a:lnTo>
                <a:lnTo>
                  <a:pt x="0" y="304800"/>
                </a:lnTo>
                <a:lnTo>
                  <a:pt x="3987" y="354228"/>
                </a:lnTo>
                <a:lnTo>
                  <a:pt x="15544" y="401129"/>
                </a:lnTo>
                <a:lnTo>
                  <a:pt x="34023" y="444855"/>
                </a:lnTo>
                <a:lnTo>
                  <a:pt x="58826" y="484797"/>
                </a:lnTo>
                <a:lnTo>
                  <a:pt x="89293" y="520306"/>
                </a:lnTo>
                <a:lnTo>
                  <a:pt x="124815" y="550773"/>
                </a:lnTo>
                <a:lnTo>
                  <a:pt x="164744" y="575576"/>
                </a:lnTo>
                <a:lnTo>
                  <a:pt x="208483" y="594055"/>
                </a:lnTo>
                <a:lnTo>
                  <a:pt x="255371" y="605612"/>
                </a:lnTo>
                <a:lnTo>
                  <a:pt x="304800" y="609600"/>
                </a:lnTo>
                <a:lnTo>
                  <a:pt x="354215" y="605612"/>
                </a:lnTo>
                <a:lnTo>
                  <a:pt x="401116" y="594055"/>
                </a:lnTo>
                <a:lnTo>
                  <a:pt x="444842" y="575576"/>
                </a:lnTo>
                <a:lnTo>
                  <a:pt x="484784" y="550773"/>
                </a:lnTo>
                <a:lnTo>
                  <a:pt x="520293" y="520306"/>
                </a:lnTo>
                <a:lnTo>
                  <a:pt x="550773" y="484784"/>
                </a:lnTo>
                <a:lnTo>
                  <a:pt x="575564" y="444855"/>
                </a:lnTo>
                <a:lnTo>
                  <a:pt x="594055" y="401116"/>
                </a:lnTo>
                <a:lnTo>
                  <a:pt x="605599" y="354228"/>
                </a:lnTo>
                <a:lnTo>
                  <a:pt x="60960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337303" y="1026667"/>
            <a:ext cx="471170" cy="469900"/>
          </a:xfrm>
          <a:custGeom>
            <a:avLst/>
            <a:gdLst/>
            <a:ahLst/>
            <a:cxnLst/>
            <a:rect l="l" t="t" r="r" b="b"/>
            <a:pathLst>
              <a:path w="471170" h="469900">
                <a:moveTo>
                  <a:pt x="258191" y="0"/>
                </a:moveTo>
                <a:lnTo>
                  <a:pt x="234187" y="0"/>
                </a:lnTo>
                <a:lnTo>
                  <a:pt x="210058" y="1270"/>
                </a:lnTo>
                <a:lnTo>
                  <a:pt x="164211" y="10160"/>
                </a:lnTo>
                <a:lnTo>
                  <a:pt x="122300" y="29210"/>
                </a:lnTo>
                <a:lnTo>
                  <a:pt x="84836" y="54610"/>
                </a:lnTo>
                <a:lnTo>
                  <a:pt x="52959" y="86360"/>
                </a:lnTo>
                <a:lnTo>
                  <a:pt x="27940" y="124460"/>
                </a:lnTo>
                <a:lnTo>
                  <a:pt x="10160" y="166370"/>
                </a:lnTo>
                <a:lnTo>
                  <a:pt x="1016" y="212089"/>
                </a:lnTo>
                <a:lnTo>
                  <a:pt x="0" y="236220"/>
                </a:lnTo>
                <a:lnTo>
                  <a:pt x="1397" y="260350"/>
                </a:lnTo>
                <a:lnTo>
                  <a:pt x="11049" y="306070"/>
                </a:lnTo>
                <a:lnTo>
                  <a:pt x="29083" y="347979"/>
                </a:lnTo>
                <a:lnTo>
                  <a:pt x="54610" y="386079"/>
                </a:lnTo>
                <a:lnTo>
                  <a:pt x="86613" y="417829"/>
                </a:lnTo>
                <a:lnTo>
                  <a:pt x="124333" y="443229"/>
                </a:lnTo>
                <a:lnTo>
                  <a:pt x="166750" y="461010"/>
                </a:lnTo>
                <a:lnTo>
                  <a:pt x="212725" y="469900"/>
                </a:lnTo>
                <a:lnTo>
                  <a:pt x="236728" y="469900"/>
                </a:lnTo>
                <a:lnTo>
                  <a:pt x="260858" y="468629"/>
                </a:lnTo>
                <a:lnTo>
                  <a:pt x="284099" y="466089"/>
                </a:lnTo>
                <a:lnTo>
                  <a:pt x="306705" y="459739"/>
                </a:lnTo>
                <a:lnTo>
                  <a:pt x="324696" y="453389"/>
                </a:lnTo>
                <a:lnTo>
                  <a:pt x="213487" y="453389"/>
                </a:lnTo>
                <a:lnTo>
                  <a:pt x="191770" y="449579"/>
                </a:lnTo>
                <a:lnTo>
                  <a:pt x="150749" y="436879"/>
                </a:lnTo>
                <a:lnTo>
                  <a:pt x="113537" y="416560"/>
                </a:lnTo>
                <a:lnTo>
                  <a:pt x="81153" y="389889"/>
                </a:lnTo>
                <a:lnTo>
                  <a:pt x="54356" y="358139"/>
                </a:lnTo>
                <a:lnTo>
                  <a:pt x="34162" y="321310"/>
                </a:lnTo>
                <a:lnTo>
                  <a:pt x="21336" y="279400"/>
                </a:lnTo>
                <a:lnTo>
                  <a:pt x="16827" y="236220"/>
                </a:lnTo>
                <a:lnTo>
                  <a:pt x="16823" y="233679"/>
                </a:lnTo>
                <a:lnTo>
                  <a:pt x="17780" y="213360"/>
                </a:lnTo>
                <a:lnTo>
                  <a:pt x="26416" y="170179"/>
                </a:lnTo>
                <a:lnTo>
                  <a:pt x="43053" y="130810"/>
                </a:lnTo>
                <a:lnTo>
                  <a:pt x="66421" y="96520"/>
                </a:lnTo>
                <a:lnTo>
                  <a:pt x="96138" y="66039"/>
                </a:lnTo>
                <a:lnTo>
                  <a:pt x="130937" y="43179"/>
                </a:lnTo>
                <a:lnTo>
                  <a:pt x="170053" y="26670"/>
                </a:lnTo>
                <a:lnTo>
                  <a:pt x="212598" y="17779"/>
                </a:lnTo>
                <a:lnTo>
                  <a:pt x="235076" y="16510"/>
                </a:lnTo>
                <a:lnTo>
                  <a:pt x="322495" y="16510"/>
                </a:lnTo>
                <a:lnTo>
                  <a:pt x="304292" y="10160"/>
                </a:lnTo>
                <a:lnTo>
                  <a:pt x="281686" y="3810"/>
                </a:lnTo>
                <a:lnTo>
                  <a:pt x="258191" y="0"/>
                </a:lnTo>
                <a:close/>
              </a:path>
              <a:path w="471170" h="469900">
                <a:moveTo>
                  <a:pt x="322495" y="16510"/>
                </a:moveTo>
                <a:lnTo>
                  <a:pt x="235076" y="16510"/>
                </a:lnTo>
                <a:lnTo>
                  <a:pt x="257429" y="17779"/>
                </a:lnTo>
                <a:lnTo>
                  <a:pt x="279146" y="20320"/>
                </a:lnTo>
                <a:lnTo>
                  <a:pt x="320294" y="33020"/>
                </a:lnTo>
                <a:lnTo>
                  <a:pt x="357378" y="53339"/>
                </a:lnTo>
                <a:lnTo>
                  <a:pt x="389890" y="80010"/>
                </a:lnTo>
                <a:lnTo>
                  <a:pt x="416560" y="113029"/>
                </a:lnTo>
                <a:lnTo>
                  <a:pt x="436880" y="149860"/>
                </a:lnTo>
                <a:lnTo>
                  <a:pt x="449580" y="190500"/>
                </a:lnTo>
                <a:lnTo>
                  <a:pt x="454088" y="233679"/>
                </a:lnTo>
                <a:lnTo>
                  <a:pt x="454092" y="236220"/>
                </a:lnTo>
                <a:lnTo>
                  <a:pt x="453136" y="256539"/>
                </a:lnTo>
                <a:lnTo>
                  <a:pt x="444500" y="299720"/>
                </a:lnTo>
                <a:lnTo>
                  <a:pt x="427990" y="339089"/>
                </a:lnTo>
                <a:lnTo>
                  <a:pt x="404495" y="373379"/>
                </a:lnTo>
                <a:lnTo>
                  <a:pt x="374904" y="403860"/>
                </a:lnTo>
                <a:lnTo>
                  <a:pt x="340106" y="426720"/>
                </a:lnTo>
                <a:lnTo>
                  <a:pt x="300863" y="444500"/>
                </a:lnTo>
                <a:lnTo>
                  <a:pt x="258318" y="452120"/>
                </a:lnTo>
                <a:lnTo>
                  <a:pt x="235838" y="453389"/>
                </a:lnTo>
                <a:lnTo>
                  <a:pt x="324696" y="453389"/>
                </a:lnTo>
                <a:lnTo>
                  <a:pt x="368173" y="429260"/>
                </a:lnTo>
                <a:lnTo>
                  <a:pt x="402844" y="400050"/>
                </a:lnTo>
                <a:lnTo>
                  <a:pt x="431292" y="365760"/>
                </a:lnTo>
                <a:lnTo>
                  <a:pt x="452882" y="325120"/>
                </a:lnTo>
                <a:lnTo>
                  <a:pt x="466344" y="281939"/>
                </a:lnTo>
                <a:lnTo>
                  <a:pt x="470916" y="233679"/>
                </a:lnTo>
                <a:lnTo>
                  <a:pt x="469519" y="209550"/>
                </a:lnTo>
                <a:lnTo>
                  <a:pt x="459994" y="163829"/>
                </a:lnTo>
                <a:lnTo>
                  <a:pt x="441960" y="121920"/>
                </a:lnTo>
                <a:lnTo>
                  <a:pt x="416433" y="85089"/>
                </a:lnTo>
                <a:lnTo>
                  <a:pt x="384301" y="52070"/>
                </a:lnTo>
                <a:lnTo>
                  <a:pt x="346710" y="27939"/>
                </a:lnTo>
                <a:lnTo>
                  <a:pt x="326136" y="17779"/>
                </a:lnTo>
                <a:lnTo>
                  <a:pt x="322495" y="16510"/>
                </a:lnTo>
                <a:close/>
              </a:path>
              <a:path w="471170" h="469900">
                <a:moveTo>
                  <a:pt x="235838" y="33020"/>
                </a:moveTo>
                <a:lnTo>
                  <a:pt x="195199" y="36829"/>
                </a:lnTo>
                <a:lnTo>
                  <a:pt x="157225" y="49529"/>
                </a:lnTo>
                <a:lnTo>
                  <a:pt x="122936" y="67310"/>
                </a:lnTo>
                <a:lnTo>
                  <a:pt x="92963" y="92710"/>
                </a:lnTo>
                <a:lnTo>
                  <a:pt x="68199" y="121920"/>
                </a:lnTo>
                <a:lnTo>
                  <a:pt x="49530" y="156210"/>
                </a:lnTo>
                <a:lnTo>
                  <a:pt x="37719" y="194310"/>
                </a:lnTo>
                <a:lnTo>
                  <a:pt x="33591" y="233679"/>
                </a:lnTo>
                <a:lnTo>
                  <a:pt x="33583" y="236220"/>
                </a:lnTo>
                <a:lnTo>
                  <a:pt x="34417" y="255270"/>
                </a:lnTo>
                <a:lnTo>
                  <a:pt x="42418" y="294639"/>
                </a:lnTo>
                <a:lnTo>
                  <a:pt x="57785" y="331470"/>
                </a:lnTo>
                <a:lnTo>
                  <a:pt x="79375" y="363220"/>
                </a:lnTo>
                <a:lnTo>
                  <a:pt x="106680" y="391160"/>
                </a:lnTo>
                <a:lnTo>
                  <a:pt x="138937" y="412750"/>
                </a:lnTo>
                <a:lnTo>
                  <a:pt x="175006" y="427989"/>
                </a:lnTo>
                <a:lnTo>
                  <a:pt x="214375" y="435610"/>
                </a:lnTo>
                <a:lnTo>
                  <a:pt x="235076" y="436879"/>
                </a:lnTo>
                <a:lnTo>
                  <a:pt x="255650" y="435610"/>
                </a:lnTo>
                <a:lnTo>
                  <a:pt x="275717" y="433070"/>
                </a:lnTo>
                <a:lnTo>
                  <a:pt x="295148" y="427989"/>
                </a:lnTo>
                <a:lnTo>
                  <a:pt x="313690" y="421639"/>
                </a:lnTo>
                <a:lnTo>
                  <a:pt x="316211" y="420370"/>
                </a:lnTo>
                <a:lnTo>
                  <a:pt x="234187" y="420370"/>
                </a:lnTo>
                <a:lnTo>
                  <a:pt x="215137" y="419100"/>
                </a:lnTo>
                <a:lnTo>
                  <a:pt x="162306" y="405129"/>
                </a:lnTo>
                <a:lnTo>
                  <a:pt x="116712" y="377189"/>
                </a:lnTo>
                <a:lnTo>
                  <a:pt x="81153" y="337820"/>
                </a:lnTo>
                <a:lnTo>
                  <a:pt x="58166" y="289560"/>
                </a:lnTo>
                <a:lnTo>
                  <a:pt x="50292" y="233679"/>
                </a:lnTo>
                <a:lnTo>
                  <a:pt x="51308" y="214629"/>
                </a:lnTo>
                <a:lnTo>
                  <a:pt x="65278" y="162560"/>
                </a:lnTo>
                <a:lnTo>
                  <a:pt x="93345" y="116839"/>
                </a:lnTo>
                <a:lnTo>
                  <a:pt x="132969" y="81279"/>
                </a:lnTo>
                <a:lnTo>
                  <a:pt x="181737" y="57150"/>
                </a:lnTo>
                <a:lnTo>
                  <a:pt x="236728" y="49529"/>
                </a:lnTo>
                <a:lnTo>
                  <a:pt x="314451" y="49529"/>
                </a:lnTo>
                <a:lnTo>
                  <a:pt x="295910" y="41910"/>
                </a:lnTo>
                <a:lnTo>
                  <a:pt x="276606" y="36829"/>
                </a:lnTo>
                <a:lnTo>
                  <a:pt x="256540" y="34289"/>
                </a:lnTo>
                <a:lnTo>
                  <a:pt x="235838" y="33020"/>
                </a:lnTo>
                <a:close/>
              </a:path>
              <a:path w="471170" h="469900">
                <a:moveTo>
                  <a:pt x="314451" y="49529"/>
                </a:moveTo>
                <a:lnTo>
                  <a:pt x="236728" y="49529"/>
                </a:lnTo>
                <a:lnTo>
                  <a:pt x="255778" y="50800"/>
                </a:lnTo>
                <a:lnTo>
                  <a:pt x="273938" y="53339"/>
                </a:lnTo>
                <a:lnTo>
                  <a:pt x="324866" y="72389"/>
                </a:lnTo>
                <a:lnTo>
                  <a:pt x="367284" y="105410"/>
                </a:lnTo>
                <a:lnTo>
                  <a:pt x="398907" y="148589"/>
                </a:lnTo>
                <a:lnTo>
                  <a:pt x="417068" y="199389"/>
                </a:lnTo>
                <a:lnTo>
                  <a:pt x="420624" y="236220"/>
                </a:lnTo>
                <a:lnTo>
                  <a:pt x="419608" y="255270"/>
                </a:lnTo>
                <a:lnTo>
                  <a:pt x="405638" y="308610"/>
                </a:lnTo>
                <a:lnTo>
                  <a:pt x="377571" y="354329"/>
                </a:lnTo>
                <a:lnTo>
                  <a:pt x="338074" y="389889"/>
                </a:lnTo>
                <a:lnTo>
                  <a:pt x="289433" y="412750"/>
                </a:lnTo>
                <a:lnTo>
                  <a:pt x="234187" y="420370"/>
                </a:lnTo>
                <a:lnTo>
                  <a:pt x="316211" y="420370"/>
                </a:lnTo>
                <a:lnTo>
                  <a:pt x="363600" y="391160"/>
                </a:lnTo>
                <a:lnTo>
                  <a:pt x="391033" y="364489"/>
                </a:lnTo>
                <a:lnTo>
                  <a:pt x="412876" y="331470"/>
                </a:lnTo>
                <a:lnTo>
                  <a:pt x="428244" y="295910"/>
                </a:lnTo>
                <a:lnTo>
                  <a:pt x="436372" y="256539"/>
                </a:lnTo>
                <a:lnTo>
                  <a:pt x="437332" y="233679"/>
                </a:lnTo>
                <a:lnTo>
                  <a:pt x="436499" y="214629"/>
                </a:lnTo>
                <a:lnTo>
                  <a:pt x="428498" y="175260"/>
                </a:lnTo>
                <a:lnTo>
                  <a:pt x="413258" y="139700"/>
                </a:lnTo>
                <a:lnTo>
                  <a:pt x="391541" y="106679"/>
                </a:lnTo>
                <a:lnTo>
                  <a:pt x="364236" y="80010"/>
                </a:lnTo>
                <a:lnTo>
                  <a:pt x="332105" y="57150"/>
                </a:lnTo>
                <a:lnTo>
                  <a:pt x="314451" y="49529"/>
                </a:lnTo>
                <a:close/>
              </a:path>
            </a:pathLst>
          </a:custGeom>
          <a:solidFill>
            <a:srgbClr val="7A97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7A979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7A979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0491" y="1325626"/>
            <a:ext cx="3623945" cy="4373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1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705599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8991600" y="0"/>
                </a:lnTo>
                <a:lnTo>
                  <a:pt x="152400" y="0"/>
                </a:lnTo>
                <a:lnTo>
                  <a:pt x="0" y="0"/>
                </a:lnTo>
                <a:lnTo>
                  <a:pt x="0" y="155448"/>
                </a:lnTo>
                <a:lnTo>
                  <a:pt x="0" y="6858000"/>
                </a:lnTo>
                <a:lnTo>
                  <a:pt x="152400" y="6858000"/>
                </a:lnTo>
                <a:lnTo>
                  <a:pt x="152400" y="155448"/>
                </a:lnTo>
                <a:lnTo>
                  <a:pt x="8991600" y="155448"/>
                </a:lnTo>
                <a:lnTo>
                  <a:pt x="8991600" y="6858000"/>
                </a:lnTo>
                <a:lnTo>
                  <a:pt x="9144000" y="6858000"/>
                </a:lnTo>
                <a:lnTo>
                  <a:pt x="9144000" y="155448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46304" y="6391656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8833104" y="0"/>
                </a:moveTo>
                <a:lnTo>
                  <a:pt x="0" y="0"/>
                </a:lnTo>
                <a:lnTo>
                  <a:pt x="0" y="309372"/>
                </a:lnTo>
                <a:lnTo>
                  <a:pt x="8833104" y="309372"/>
                </a:lnTo>
                <a:lnTo>
                  <a:pt x="8833104" y="0"/>
                </a:lnTo>
                <a:close/>
              </a:path>
            </a:pathLst>
          </a:custGeom>
          <a:solidFill>
            <a:srgbClr val="8BAC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52400" y="158495"/>
            <a:ext cx="8833485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7A97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24761" y="3089910"/>
            <a:ext cx="6096000" cy="1638300"/>
          </a:xfrm>
          <a:custGeom>
            <a:avLst/>
            <a:gdLst/>
            <a:ahLst/>
            <a:cxnLst/>
            <a:rect l="l" t="t" r="r" b="b"/>
            <a:pathLst>
              <a:path w="6096000" h="1638300">
                <a:moveTo>
                  <a:pt x="6095999" y="0"/>
                </a:moveTo>
                <a:lnTo>
                  <a:pt x="0" y="0"/>
                </a:lnTo>
                <a:lnTo>
                  <a:pt x="0" y="1638300"/>
                </a:lnTo>
                <a:lnTo>
                  <a:pt x="6095999" y="1638300"/>
                </a:lnTo>
                <a:lnTo>
                  <a:pt x="6095999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24761" y="3089909"/>
            <a:ext cx="6096000" cy="1638300"/>
          </a:xfrm>
          <a:custGeom>
            <a:avLst/>
            <a:gdLst/>
            <a:ahLst/>
            <a:cxnLst/>
            <a:rect l="l" t="t" r="r" b="b"/>
            <a:pathLst>
              <a:path w="6096000" h="1638300">
                <a:moveTo>
                  <a:pt x="0" y="1638300"/>
                </a:moveTo>
                <a:lnTo>
                  <a:pt x="6095999" y="1638300"/>
                </a:lnTo>
                <a:lnTo>
                  <a:pt x="6095999" y="0"/>
                </a:lnTo>
                <a:lnTo>
                  <a:pt x="0" y="0"/>
                </a:lnTo>
                <a:lnTo>
                  <a:pt x="0" y="1638300"/>
                </a:lnTo>
                <a:close/>
              </a:path>
            </a:pathLst>
          </a:custGeom>
          <a:ln w="10668">
            <a:solidFill>
              <a:srgbClr val="D16248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829561" y="2131313"/>
            <a:ext cx="4267200" cy="1918970"/>
          </a:xfrm>
          <a:custGeom>
            <a:avLst/>
            <a:gdLst/>
            <a:ahLst/>
            <a:cxnLst/>
            <a:rect l="l" t="t" r="r" b="b"/>
            <a:pathLst>
              <a:path w="4267200" h="1918970">
                <a:moveTo>
                  <a:pt x="3947414" y="0"/>
                </a:moveTo>
                <a:lnTo>
                  <a:pt x="319786" y="0"/>
                </a:lnTo>
                <a:lnTo>
                  <a:pt x="272520" y="3466"/>
                </a:lnTo>
                <a:lnTo>
                  <a:pt x="227411" y="13535"/>
                </a:lnTo>
                <a:lnTo>
                  <a:pt x="184953" y="29714"/>
                </a:lnTo>
                <a:lnTo>
                  <a:pt x="145639" y="51508"/>
                </a:lnTo>
                <a:lnTo>
                  <a:pt x="109965" y="78423"/>
                </a:lnTo>
                <a:lnTo>
                  <a:pt x="78423" y="109965"/>
                </a:lnTo>
                <a:lnTo>
                  <a:pt x="51508" y="145639"/>
                </a:lnTo>
                <a:lnTo>
                  <a:pt x="29714" y="184953"/>
                </a:lnTo>
                <a:lnTo>
                  <a:pt x="13535" y="227411"/>
                </a:lnTo>
                <a:lnTo>
                  <a:pt x="3466" y="272520"/>
                </a:lnTo>
                <a:lnTo>
                  <a:pt x="0" y="319786"/>
                </a:lnTo>
                <a:lnTo>
                  <a:pt x="0" y="1598930"/>
                </a:lnTo>
                <a:lnTo>
                  <a:pt x="3466" y="1646195"/>
                </a:lnTo>
                <a:lnTo>
                  <a:pt x="13535" y="1691304"/>
                </a:lnTo>
                <a:lnTo>
                  <a:pt x="29714" y="1733762"/>
                </a:lnTo>
                <a:lnTo>
                  <a:pt x="51508" y="1773076"/>
                </a:lnTo>
                <a:lnTo>
                  <a:pt x="78423" y="1808750"/>
                </a:lnTo>
                <a:lnTo>
                  <a:pt x="109965" y="1840292"/>
                </a:lnTo>
                <a:lnTo>
                  <a:pt x="145639" y="1867207"/>
                </a:lnTo>
                <a:lnTo>
                  <a:pt x="184953" y="1889001"/>
                </a:lnTo>
                <a:lnTo>
                  <a:pt x="227411" y="1905180"/>
                </a:lnTo>
                <a:lnTo>
                  <a:pt x="272520" y="1915249"/>
                </a:lnTo>
                <a:lnTo>
                  <a:pt x="319786" y="1918716"/>
                </a:lnTo>
                <a:lnTo>
                  <a:pt x="3947414" y="1918716"/>
                </a:lnTo>
                <a:lnTo>
                  <a:pt x="3994679" y="1915249"/>
                </a:lnTo>
                <a:lnTo>
                  <a:pt x="4039788" y="1905180"/>
                </a:lnTo>
                <a:lnTo>
                  <a:pt x="4082246" y="1889001"/>
                </a:lnTo>
                <a:lnTo>
                  <a:pt x="4121560" y="1867207"/>
                </a:lnTo>
                <a:lnTo>
                  <a:pt x="4157234" y="1840292"/>
                </a:lnTo>
                <a:lnTo>
                  <a:pt x="4188776" y="1808750"/>
                </a:lnTo>
                <a:lnTo>
                  <a:pt x="4215691" y="1773076"/>
                </a:lnTo>
                <a:lnTo>
                  <a:pt x="4237485" y="1733762"/>
                </a:lnTo>
                <a:lnTo>
                  <a:pt x="4253664" y="1691304"/>
                </a:lnTo>
                <a:lnTo>
                  <a:pt x="4263733" y="1646195"/>
                </a:lnTo>
                <a:lnTo>
                  <a:pt x="4267200" y="1598930"/>
                </a:lnTo>
                <a:lnTo>
                  <a:pt x="4267200" y="319786"/>
                </a:lnTo>
                <a:lnTo>
                  <a:pt x="4263733" y="272520"/>
                </a:lnTo>
                <a:lnTo>
                  <a:pt x="4253664" y="227411"/>
                </a:lnTo>
                <a:lnTo>
                  <a:pt x="4237485" y="184953"/>
                </a:lnTo>
                <a:lnTo>
                  <a:pt x="4215691" y="145639"/>
                </a:lnTo>
                <a:lnTo>
                  <a:pt x="4188776" y="109965"/>
                </a:lnTo>
                <a:lnTo>
                  <a:pt x="4157234" y="78423"/>
                </a:lnTo>
                <a:lnTo>
                  <a:pt x="4121560" y="51508"/>
                </a:lnTo>
                <a:lnTo>
                  <a:pt x="4082246" y="29714"/>
                </a:lnTo>
                <a:lnTo>
                  <a:pt x="4039788" y="13535"/>
                </a:lnTo>
                <a:lnTo>
                  <a:pt x="3994679" y="3466"/>
                </a:lnTo>
                <a:lnTo>
                  <a:pt x="3947414" y="0"/>
                </a:lnTo>
                <a:close/>
              </a:path>
            </a:pathLst>
          </a:custGeom>
          <a:solidFill>
            <a:srgbClr val="D162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829561" y="2131313"/>
            <a:ext cx="4267200" cy="1918970"/>
          </a:xfrm>
          <a:custGeom>
            <a:avLst/>
            <a:gdLst/>
            <a:ahLst/>
            <a:cxnLst/>
            <a:rect l="l" t="t" r="r" b="b"/>
            <a:pathLst>
              <a:path w="4267200" h="1918970">
                <a:moveTo>
                  <a:pt x="0" y="319786"/>
                </a:moveTo>
                <a:lnTo>
                  <a:pt x="3466" y="272520"/>
                </a:lnTo>
                <a:lnTo>
                  <a:pt x="13535" y="227411"/>
                </a:lnTo>
                <a:lnTo>
                  <a:pt x="29714" y="184953"/>
                </a:lnTo>
                <a:lnTo>
                  <a:pt x="51508" y="145639"/>
                </a:lnTo>
                <a:lnTo>
                  <a:pt x="78423" y="109965"/>
                </a:lnTo>
                <a:lnTo>
                  <a:pt x="109965" y="78423"/>
                </a:lnTo>
                <a:lnTo>
                  <a:pt x="145639" y="51508"/>
                </a:lnTo>
                <a:lnTo>
                  <a:pt x="184953" y="29714"/>
                </a:lnTo>
                <a:lnTo>
                  <a:pt x="227411" y="13535"/>
                </a:lnTo>
                <a:lnTo>
                  <a:pt x="272520" y="3466"/>
                </a:lnTo>
                <a:lnTo>
                  <a:pt x="319786" y="0"/>
                </a:lnTo>
                <a:lnTo>
                  <a:pt x="3947414" y="0"/>
                </a:lnTo>
                <a:lnTo>
                  <a:pt x="3994679" y="3466"/>
                </a:lnTo>
                <a:lnTo>
                  <a:pt x="4039788" y="13535"/>
                </a:lnTo>
                <a:lnTo>
                  <a:pt x="4082246" y="29714"/>
                </a:lnTo>
                <a:lnTo>
                  <a:pt x="4121560" y="51508"/>
                </a:lnTo>
                <a:lnTo>
                  <a:pt x="4157234" y="78423"/>
                </a:lnTo>
                <a:lnTo>
                  <a:pt x="4188776" y="109965"/>
                </a:lnTo>
                <a:lnTo>
                  <a:pt x="4215691" y="145639"/>
                </a:lnTo>
                <a:lnTo>
                  <a:pt x="4237485" y="184953"/>
                </a:lnTo>
                <a:lnTo>
                  <a:pt x="4253664" y="227411"/>
                </a:lnTo>
                <a:lnTo>
                  <a:pt x="4263733" y="272520"/>
                </a:lnTo>
                <a:lnTo>
                  <a:pt x="4267200" y="319786"/>
                </a:lnTo>
                <a:lnTo>
                  <a:pt x="4267200" y="1598930"/>
                </a:lnTo>
                <a:lnTo>
                  <a:pt x="4263733" y="1646195"/>
                </a:lnTo>
                <a:lnTo>
                  <a:pt x="4253664" y="1691304"/>
                </a:lnTo>
                <a:lnTo>
                  <a:pt x="4237485" y="1733762"/>
                </a:lnTo>
                <a:lnTo>
                  <a:pt x="4215691" y="1773076"/>
                </a:lnTo>
                <a:lnTo>
                  <a:pt x="4188776" y="1808750"/>
                </a:lnTo>
                <a:lnTo>
                  <a:pt x="4157234" y="1840292"/>
                </a:lnTo>
                <a:lnTo>
                  <a:pt x="4121560" y="1867207"/>
                </a:lnTo>
                <a:lnTo>
                  <a:pt x="4082246" y="1889001"/>
                </a:lnTo>
                <a:lnTo>
                  <a:pt x="4039788" y="1905180"/>
                </a:lnTo>
                <a:lnTo>
                  <a:pt x="3994679" y="1915249"/>
                </a:lnTo>
                <a:lnTo>
                  <a:pt x="3947414" y="1918716"/>
                </a:lnTo>
                <a:lnTo>
                  <a:pt x="319786" y="1918716"/>
                </a:lnTo>
                <a:lnTo>
                  <a:pt x="272520" y="1915249"/>
                </a:lnTo>
                <a:lnTo>
                  <a:pt x="227411" y="1905180"/>
                </a:lnTo>
                <a:lnTo>
                  <a:pt x="184953" y="1889001"/>
                </a:lnTo>
                <a:lnTo>
                  <a:pt x="145639" y="1867207"/>
                </a:lnTo>
                <a:lnTo>
                  <a:pt x="109965" y="1840292"/>
                </a:lnTo>
                <a:lnTo>
                  <a:pt x="78423" y="1808750"/>
                </a:lnTo>
                <a:lnTo>
                  <a:pt x="51508" y="1773076"/>
                </a:lnTo>
                <a:lnTo>
                  <a:pt x="29714" y="1733762"/>
                </a:lnTo>
                <a:lnTo>
                  <a:pt x="13535" y="1691304"/>
                </a:lnTo>
                <a:lnTo>
                  <a:pt x="3466" y="1646195"/>
                </a:lnTo>
                <a:lnTo>
                  <a:pt x="0" y="1598930"/>
                </a:lnTo>
                <a:lnTo>
                  <a:pt x="0" y="319786"/>
                </a:lnTo>
                <a:close/>
              </a:path>
            </a:pathLst>
          </a:custGeom>
          <a:ln w="10667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7A979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2400" y="1392936"/>
            <a:ext cx="8839200" cy="4996180"/>
          </a:xfrm>
          <a:custGeom>
            <a:avLst/>
            <a:gdLst/>
            <a:ahLst/>
            <a:cxnLst/>
            <a:rect l="l" t="t" r="r" b="b"/>
            <a:pathLst>
              <a:path w="8839200" h="4996180">
                <a:moveTo>
                  <a:pt x="0" y="4995672"/>
                </a:moveTo>
                <a:lnTo>
                  <a:pt x="8839200" y="4995672"/>
                </a:lnTo>
                <a:lnTo>
                  <a:pt x="8839200" y="0"/>
                </a:lnTo>
                <a:lnTo>
                  <a:pt x="0" y="0"/>
                </a:lnTo>
                <a:lnTo>
                  <a:pt x="0" y="4995672"/>
                </a:lnTo>
                <a:close/>
              </a:path>
            </a:pathLst>
          </a:custGeom>
          <a:solidFill>
            <a:srgbClr val="C5D1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2400" y="6697980"/>
            <a:ext cx="8839200" cy="7620"/>
          </a:xfrm>
          <a:custGeom>
            <a:avLst/>
            <a:gdLst/>
            <a:ahLst/>
            <a:cxnLst/>
            <a:rect l="l" t="t" r="r" b="b"/>
            <a:pathLst>
              <a:path w="8839200" h="7620">
                <a:moveTo>
                  <a:pt x="0" y="7619"/>
                </a:moveTo>
                <a:lnTo>
                  <a:pt x="8839200" y="7619"/>
                </a:lnTo>
                <a:lnTo>
                  <a:pt x="883920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C5D1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705599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8991600" y="0"/>
                </a:lnTo>
                <a:lnTo>
                  <a:pt x="152400" y="0"/>
                </a:lnTo>
                <a:lnTo>
                  <a:pt x="0" y="0"/>
                </a:lnTo>
                <a:lnTo>
                  <a:pt x="0" y="1392936"/>
                </a:lnTo>
                <a:lnTo>
                  <a:pt x="0" y="6858000"/>
                </a:lnTo>
                <a:lnTo>
                  <a:pt x="152400" y="6858000"/>
                </a:lnTo>
                <a:lnTo>
                  <a:pt x="152400" y="1392936"/>
                </a:lnTo>
                <a:lnTo>
                  <a:pt x="8991600" y="1392936"/>
                </a:lnTo>
                <a:lnTo>
                  <a:pt x="8991600" y="6858000"/>
                </a:lnTo>
                <a:lnTo>
                  <a:pt x="9144000" y="6858000"/>
                </a:lnTo>
                <a:lnTo>
                  <a:pt x="9144000" y="139293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49352" y="6388608"/>
            <a:ext cx="8833485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8833104" y="0"/>
                </a:moveTo>
                <a:lnTo>
                  <a:pt x="0" y="0"/>
                </a:lnTo>
                <a:lnTo>
                  <a:pt x="0" y="309371"/>
                </a:lnTo>
                <a:lnTo>
                  <a:pt x="8833104" y="309371"/>
                </a:lnTo>
                <a:lnTo>
                  <a:pt x="8833104" y="0"/>
                </a:lnTo>
                <a:close/>
              </a:path>
            </a:pathLst>
          </a:custGeom>
          <a:solidFill>
            <a:srgbClr val="8BAC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2400" y="155447"/>
            <a:ext cx="8833485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9143">
            <a:solidFill>
              <a:srgbClr val="7A97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2400" y="1277111"/>
            <a:ext cx="8833485" cy="0"/>
          </a:xfrm>
          <a:custGeom>
            <a:avLst/>
            <a:gdLst/>
            <a:ahLst/>
            <a:cxnLst/>
            <a:rect l="l" t="t" r="r" b="b"/>
            <a:pathLst>
              <a:path w="8833485">
                <a:moveTo>
                  <a:pt x="0" y="0"/>
                </a:moveTo>
                <a:lnTo>
                  <a:pt x="8833104" y="0"/>
                </a:lnTo>
              </a:path>
            </a:pathLst>
          </a:custGeom>
          <a:ln w="9144">
            <a:solidFill>
              <a:srgbClr val="7A97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267200" y="955547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609600" y="304800"/>
                </a:moveTo>
                <a:lnTo>
                  <a:pt x="605599" y="255384"/>
                </a:lnTo>
                <a:lnTo>
                  <a:pt x="594042" y="208483"/>
                </a:lnTo>
                <a:lnTo>
                  <a:pt x="575564" y="164757"/>
                </a:lnTo>
                <a:lnTo>
                  <a:pt x="550760" y="124815"/>
                </a:lnTo>
                <a:lnTo>
                  <a:pt x="520293" y="89306"/>
                </a:lnTo>
                <a:lnTo>
                  <a:pt x="484771" y="58826"/>
                </a:lnTo>
                <a:lnTo>
                  <a:pt x="444842" y="34036"/>
                </a:lnTo>
                <a:lnTo>
                  <a:pt x="401116" y="15544"/>
                </a:lnTo>
                <a:lnTo>
                  <a:pt x="354215" y="4000"/>
                </a:lnTo>
                <a:lnTo>
                  <a:pt x="304800" y="0"/>
                </a:lnTo>
                <a:lnTo>
                  <a:pt x="255371" y="4000"/>
                </a:lnTo>
                <a:lnTo>
                  <a:pt x="208470" y="15557"/>
                </a:lnTo>
                <a:lnTo>
                  <a:pt x="164744" y="34036"/>
                </a:lnTo>
                <a:lnTo>
                  <a:pt x="124815" y="58839"/>
                </a:lnTo>
                <a:lnTo>
                  <a:pt x="89293" y="89306"/>
                </a:lnTo>
                <a:lnTo>
                  <a:pt x="58826" y="124828"/>
                </a:lnTo>
                <a:lnTo>
                  <a:pt x="34023" y="164757"/>
                </a:lnTo>
                <a:lnTo>
                  <a:pt x="15544" y="208483"/>
                </a:lnTo>
                <a:lnTo>
                  <a:pt x="3987" y="255384"/>
                </a:lnTo>
                <a:lnTo>
                  <a:pt x="0" y="304800"/>
                </a:lnTo>
                <a:lnTo>
                  <a:pt x="3987" y="354228"/>
                </a:lnTo>
                <a:lnTo>
                  <a:pt x="15544" y="401129"/>
                </a:lnTo>
                <a:lnTo>
                  <a:pt x="34023" y="444855"/>
                </a:lnTo>
                <a:lnTo>
                  <a:pt x="58826" y="484797"/>
                </a:lnTo>
                <a:lnTo>
                  <a:pt x="89293" y="520306"/>
                </a:lnTo>
                <a:lnTo>
                  <a:pt x="124815" y="550773"/>
                </a:lnTo>
                <a:lnTo>
                  <a:pt x="164744" y="575576"/>
                </a:lnTo>
                <a:lnTo>
                  <a:pt x="208483" y="594055"/>
                </a:lnTo>
                <a:lnTo>
                  <a:pt x="255371" y="605612"/>
                </a:lnTo>
                <a:lnTo>
                  <a:pt x="304800" y="609600"/>
                </a:lnTo>
                <a:lnTo>
                  <a:pt x="354215" y="605612"/>
                </a:lnTo>
                <a:lnTo>
                  <a:pt x="401116" y="594055"/>
                </a:lnTo>
                <a:lnTo>
                  <a:pt x="444842" y="575576"/>
                </a:lnTo>
                <a:lnTo>
                  <a:pt x="484784" y="550773"/>
                </a:lnTo>
                <a:lnTo>
                  <a:pt x="520293" y="520306"/>
                </a:lnTo>
                <a:lnTo>
                  <a:pt x="550773" y="484784"/>
                </a:lnTo>
                <a:lnTo>
                  <a:pt x="575564" y="444855"/>
                </a:lnTo>
                <a:lnTo>
                  <a:pt x="594055" y="401116"/>
                </a:lnTo>
                <a:lnTo>
                  <a:pt x="605599" y="354228"/>
                </a:lnTo>
                <a:lnTo>
                  <a:pt x="60960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337303" y="1026667"/>
            <a:ext cx="471170" cy="469900"/>
          </a:xfrm>
          <a:custGeom>
            <a:avLst/>
            <a:gdLst/>
            <a:ahLst/>
            <a:cxnLst/>
            <a:rect l="l" t="t" r="r" b="b"/>
            <a:pathLst>
              <a:path w="471170" h="469900">
                <a:moveTo>
                  <a:pt x="258191" y="0"/>
                </a:moveTo>
                <a:lnTo>
                  <a:pt x="234187" y="0"/>
                </a:lnTo>
                <a:lnTo>
                  <a:pt x="210058" y="1270"/>
                </a:lnTo>
                <a:lnTo>
                  <a:pt x="164211" y="10160"/>
                </a:lnTo>
                <a:lnTo>
                  <a:pt x="122300" y="29210"/>
                </a:lnTo>
                <a:lnTo>
                  <a:pt x="84836" y="54610"/>
                </a:lnTo>
                <a:lnTo>
                  <a:pt x="52959" y="86360"/>
                </a:lnTo>
                <a:lnTo>
                  <a:pt x="27940" y="124460"/>
                </a:lnTo>
                <a:lnTo>
                  <a:pt x="10160" y="166370"/>
                </a:lnTo>
                <a:lnTo>
                  <a:pt x="1016" y="212089"/>
                </a:lnTo>
                <a:lnTo>
                  <a:pt x="0" y="236220"/>
                </a:lnTo>
                <a:lnTo>
                  <a:pt x="1397" y="260350"/>
                </a:lnTo>
                <a:lnTo>
                  <a:pt x="11049" y="306070"/>
                </a:lnTo>
                <a:lnTo>
                  <a:pt x="29083" y="347979"/>
                </a:lnTo>
                <a:lnTo>
                  <a:pt x="54610" y="386079"/>
                </a:lnTo>
                <a:lnTo>
                  <a:pt x="86613" y="417829"/>
                </a:lnTo>
                <a:lnTo>
                  <a:pt x="124333" y="443229"/>
                </a:lnTo>
                <a:lnTo>
                  <a:pt x="166750" y="461010"/>
                </a:lnTo>
                <a:lnTo>
                  <a:pt x="212725" y="469900"/>
                </a:lnTo>
                <a:lnTo>
                  <a:pt x="236728" y="469900"/>
                </a:lnTo>
                <a:lnTo>
                  <a:pt x="260858" y="468629"/>
                </a:lnTo>
                <a:lnTo>
                  <a:pt x="284099" y="466089"/>
                </a:lnTo>
                <a:lnTo>
                  <a:pt x="306705" y="459739"/>
                </a:lnTo>
                <a:lnTo>
                  <a:pt x="324696" y="453389"/>
                </a:lnTo>
                <a:lnTo>
                  <a:pt x="213487" y="453389"/>
                </a:lnTo>
                <a:lnTo>
                  <a:pt x="191770" y="449579"/>
                </a:lnTo>
                <a:lnTo>
                  <a:pt x="150749" y="436879"/>
                </a:lnTo>
                <a:lnTo>
                  <a:pt x="113537" y="416560"/>
                </a:lnTo>
                <a:lnTo>
                  <a:pt x="81153" y="389889"/>
                </a:lnTo>
                <a:lnTo>
                  <a:pt x="54356" y="358139"/>
                </a:lnTo>
                <a:lnTo>
                  <a:pt x="34162" y="321310"/>
                </a:lnTo>
                <a:lnTo>
                  <a:pt x="21336" y="279400"/>
                </a:lnTo>
                <a:lnTo>
                  <a:pt x="16827" y="236220"/>
                </a:lnTo>
                <a:lnTo>
                  <a:pt x="16823" y="233679"/>
                </a:lnTo>
                <a:lnTo>
                  <a:pt x="17780" y="213360"/>
                </a:lnTo>
                <a:lnTo>
                  <a:pt x="26416" y="170179"/>
                </a:lnTo>
                <a:lnTo>
                  <a:pt x="43053" y="130810"/>
                </a:lnTo>
                <a:lnTo>
                  <a:pt x="66421" y="96520"/>
                </a:lnTo>
                <a:lnTo>
                  <a:pt x="96138" y="66039"/>
                </a:lnTo>
                <a:lnTo>
                  <a:pt x="130937" y="43179"/>
                </a:lnTo>
                <a:lnTo>
                  <a:pt x="170053" y="26670"/>
                </a:lnTo>
                <a:lnTo>
                  <a:pt x="212598" y="17779"/>
                </a:lnTo>
                <a:lnTo>
                  <a:pt x="235076" y="16510"/>
                </a:lnTo>
                <a:lnTo>
                  <a:pt x="322495" y="16510"/>
                </a:lnTo>
                <a:lnTo>
                  <a:pt x="304292" y="10160"/>
                </a:lnTo>
                <a:lnTo>
                  <a:pt x="281686" y="3810"/>
                </a:lnTo>
                <a:lnTo>
                  <a:pt x="258191" y="0"/>
                </a:lnTo>
                <a:close/>
              </a:path>
              <a:path w="471170" h="469900">
                <a:moveTo>
                  <a:pt x="322495" y="16510"/>
                </a:moveTo>
                <a:lnTo>
                  <a:pt x="235076" y="16510"/>
                </a:lnTo>
                <a:lnTo>
                  <a:pt x="257429" y="17779"/>
                </a:lnTo>
                <a:lnTo>
                  <a:pt x="279146" y="20320"/>
                </a:lnTo>
                <a:lnTo>
                  <a:pt x="320294" y="33020"/>
                </a:lnTo>
                <a:lnTo>
                  <a:pt x="357378" y="53339"/>
                </a:lnTo>
                <a:lnTo>
                  <a:pt x="389890" y="80010"/>
                </a:lnTo>
                <a:lnTo>
                  <a:pt x="416560" y="113029"/>
                </a:lnTo>
                <a:lnTo>
                  <a:pt x="436880" y="149860"/>
                </a:lnTo>
                <a:lnTo>
                  <a:pt x="449580" y="190500"/>
                </a:lnTo>
                <a:lnTo>
                  <a:pt x="454088" y="233679"/>
                </a:lnTo>
                <a:lnTo>
                  <a:pt x="454092" y="236220"/>
                </a:lnTo>
                <a:lnTo>
                  <a:pt x="453136" y="256539"/>
                </a:lnTo>
                <a:lnTo>
                  <a:pt x="444500" y="299720"/>
                </a:lnTo>
                <a:lnTo>
                  <a:pt x="427990" y="339089"/>
                </a:lnTo>
                <a:lnTo>
                  <a:pt x="404495" y="373379"/>
                </a:lnTo>
                <a:lnTo>
                  <a:pt x="374904" y="403860"/>
                </a:lnTo>
                <a:lnTo>
                  <a:pt x="340106" y="426720"/>
                </a:lnTo>
                <a:lnTo>
                  <a:pt x="300863" y="444500"/>
                </a:lnTo>
                <a:lnTo>
                  <a:pt x="258318" y="452120"/>
                </a:lnTo>
                <a:lnTo>
                  <a:pt x="235838" y="453389"/>
                </a:lnTo>
                <a:lnTo>
                  <a:pt x="324696" y="453389"/>
                </a:lnTo>
                <a:lnTo>
                  <a:pt x="368173" y="429260"/>
                </a:lnTo>
                <a:lnTo>
                  <a:pt x="402844" y="400050"/>
                </a:lnTo>
                <a:lnTo>
                  <a:pt x="431292" y="365760"/>
                </a:lnTo>
                <a:lnTo>
                  <a:pt x="452882" y="325120"/>
                </a:lnTo>
                <a:lnTo>
                  <a:pt x="466344" y="281939"/>
                </a:lnTo>
                <a:lnTo>
                  <a:pt x="470916" y="233679"/>
                </a:lnTo>
                <a:lnTo>
                  <a:pt x="469519" y="209550"/>
                </a:lnTo>
                <a:lnTo>
                  <a:pt x="459994" y="163829"/>
                </a:lnTo>
                <a:lnTo>
                  <a:pt x="441960" y="121920"/>
                </a:lnTo>
                <a:lnTo>
                  <a:pt x="416433" y="85089"/>
                </a:lnTo>
                <a:lnTo>
                  <a:pt x="384301" y="52070"/>
                </a:lnTo>
                <a:lnTo>
                  <a:pt x="346710" y="27939"/>
                </a:lnTo>
                <a:lnTo>
                  <a:pt x="326136" y="17779"/>
                </a:lnTo>
                <a:lnTo>
                  <a:pt x="322495" y="16510"/>
                </a:lnTo>
                <a:close/>
              </a:path>
              <a:path w="471170" h="469900">
                <a:moveTo>
                  <a:pt x="235838" y="33020"/>
                </a:moveTo>
                <a:lnTo>
                  <a:pt x="195199" y="36829"/>
                </a:lnTo>
                <a:lnTo>
                  <a:pt x="157225" y="49529"/>
                </a:lnTo>
                <a:lnTo>
                  <a:pt x="122936" y="67310"/>
                </a:lnTo>
                <a:lnTo>
                  <a:pt x="92963" y="92710"/>
                </a:lnTo>
                <a:lnTo>
                  <a:pt x="68199" y="121920"/>
                </a:lnTo>
                <a:lnTo>
                  <a:pt x="49530" y="156210"/>
                </a:lnTo>
                <a:lnTo>
                  <a:pt x="37719" y="194310"/>
                </a:lnTo>
                <a:lnTo>
                  <a:pt x="33591" y="233679"/>
                </a:lnTo>
                <a:lnTo>
                  <a:pt x="33583" y="236220"/>
                </a:lnTo>
                <a:lnTo>
                  <a:pt x="34417" y="255270"/>
                </a:lnTo>
                <a:lnTo>
                  <a:pt x="42418" y="294639"/>
                </a:lnTo>
                <a:lnTo>
                  <a:pt x="57785" y="331470"/>
                </a:lnTo>
                <a:lnTo>
                  <a:pt x="79375" y="363220"/>
                </a:lnTo>
                <a:lnTo>
                  <a:pt x="106680" y="391160"/>
                </a:lnTo>
                <a:lnTo>
                  <a:pt x="138937" y="412750"/>
                </a:lnTo>
                <a:lnTo>
                  <a:pt x="175006" y="427989"/>
                </a:lnTo>
                <a:lnTo>
                  <a:pt x="214375" y="435610"/>
                </a:lnTo>
                <a:lnTo>
                  <a:pt x="235076" y="436879"/>
                </a:lnTo>
                <a:lnTo>
                  <a:pt x="255650" y="435610"/>
                </a:lnTo>
                <a:lnTo>
                  <a:pt x="275717" y="433070"/>
                </a:lnTo>
                <a:lnTo>
                  <a:pt x="295148" y="427989"/>
                </a:lnTo>
                <a:lnTo>
                  <a:pt x="313690" y="421639"/>
                </a:lnTo>
                <a:lnTo>
                  <a:pt x="316211" y="420370"/>
                </a:lnTo>
                <a:lnTo>
                  <a:pt x="234187" y="420370"/>
                </a:lnTo>
                <a:lnTo>
                  <a:pt x="215137" y="419100"/>
                </a:lnTo>
                <a:lnTo>
                  <a:pt x="162306" y="405129"/>
                </a:lnTo>
                <a:lnTo>
                  <a:pt x="116712" y="377189"/>
                </a:lnTo>
                <a:lnTo>
                  <a:pt x="81153" y="337820"/>
                </a:lnTo>
                <a:lnTo>
                  <a:pt x="58166" y="289560"/>
                </a:lnTo>
                <a:lnTo>
                  <a:pt x="50292" y="233679"/>
                </a:lnTo>
                <a:lnTo>
                  <a:pt x="51308" y="214629"/>
                </a:lnTo>
                <a:lnTo>
                  <a:pt x="65278" y="162560"/>
                </a:lnTo>
                <a:lnTo>
                  <a:pt x="93345" y="116839"/>
                </a:lnTo>
                <a:lnTo>
                  <a:pt x="132969" y="81279"/>
                </a:lnTo>
                <a:lnTo>
                  <a:pt x="181737" y="57150"/>
                </a:lnTo>
                <a:lnTo>
                  <a:pt x="236728" y="49529"/>
                </a:lnTo>
                <a:lnTo>
                  <a:pt x="314451" y="49529"/>
                </a:lnTo>
                <a:lnTo>
                  <a:pt x="295910" y="41910"/>
                </a:lnTo>
                <a:lnTo>
                  <a:pt x="276606" y="36829"/>
                </a:lnTo>
                <a:lnTo>
                  <a:pt x="256540" y="34289"/>
                </a:lnTo>
                <a:lnTo>
                  <a:pt x="235838" y="33020"/>
                </a:lnTo>
                <a:close/>
              </a:path>
              <a:path w="471170" h="469900">
                <a:moveTo>
                  <a:pt x="314451" y="49529"/>
                </a:moveTo>
                <a:lnTo>
                  <a:pt x="236728" y="49529"/>
                </a:lnTo>
                <a:lnTo>
                  <a:pt x="255778" y="50800"/>
                </a:lnTo>
                <a:lnTo>
                  <a:pt x="273938" y="53339"/>
                </a:lnTo>
                <a:lnTo>
                  <a:pt x="324866" y="72389"/>
                </a:lnTo>
                <a:lnTo>
                  <a:pt x="367284" y="105410"/>
                </a:lnTo>
                <a:lnTo>
                  <a:pt x="398907" y="148589"/>
                </a:lnTo>
                <a:lnTo>
                  <a:pt x="417068" y="199389"/>
                </a:lnTo>
                <a:lnTo>
                  <a:pt x="420624" y="236220"/>
                </a:lnTo>
                <a:lnTo>
                  <a:pt x="419608" y="255270"/>
                </a:lnTo>
                <a:lnTo>
                  <a:pt x="405638" y="308610"/>
                </a:lnTo>
                <a:lnTo>
                  <a:pt x="377571" y="354329"/>
                </a:lnTo>
                <a:lnTo>
                  <a:pt x="338074" y="389889"/>
                </a:lnTo>
                <a:lnTo>
                  <a:pt x="289433" y="412750"/>
                </a:lnTo>
                <a:lnTo>
                  <a:pt x="234187" y="420370"/>
                </a:lnTo>
                <a:lnTo>
                  <a:pt x="316211" y="420370"/>
                </a:lnTo>
                <a:lnTo>
                  <a:pt x="363600" y="391160"/>
                </a:lnTo>
                <a:lnTo>
                  <a:pt x="391033" y="364489"/>
                </a:lnTo>
                <a:lnTo>
                  <a:pt x="412876" y="331470"/>
                </a:lnTo>
                <a:lnTo>
                  <a:pt x="428244" y="295910"/>
                </a:lnTo>
                <a:lnTo>
                  <a:pt x="436372" y="256539"/>
                </a:lnTo>
                <a:lnTo>
                  <a:pt x="437332" y="233679"/>
                </a:lnTo>
                <a:lnTo>
                  <a:pt x="436499" y="214629"/>
                </a:lnTo>
                <a:lnTo>
                  <a:pt x="428498" y="175260"/>
                </a:lnTo>
                <a:lnTo>
                  <a:pt x="413258" y="139700"/>
                </a:lnTo>
                <a:lnTo>
                  <a:pt x="391541" y="106679"/>
                </a:lnTo>
                <a:lnTo>
                  <a:pt x="364236" y="80010"/>
                </a:lnTo>
                <a:lnTo>
                  <a:pt x="332105" y="57150"/>
                </a:lnTo>
                <a:lnTo>
                  <a:pt x="314451" y="49529"/>
                </a:lnTo>
                <a:close/>
              </a:path>
            </a:pathLst>
          </a:custGeom>
          <a:solidFill>
            <a:srgbClr val="7A97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0969" y="154635"/>
            <a:ext cx="8262061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7A9799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7322" y="1547824"/>
            <a:ext cx="6769354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33800" y="4648200"/>
              <a:ext cx="5105400" cy="1752600"/>
            </a:xfrm>
            <a:custGeom>
              <a:avLst/>
              <a:gdLst/>
              <a:ahLst/>
              <a:cxnLst/>
              <a:rect l="l" t="t" r="r" b="b"/>
              <a:pathLst>
                <a:path w="5105400" h="1752600">
                  <a:moveTo>
                    <a:pt x="0" y="1752600"/>
                  </a:moveTo>
                  <a:lnTo>
                    <a:pt x="5105400" y="1752600"/>
                  </a:lnTo>
                  <a:lnTo>
                    <a:pt x="5105400" y="0"/>
                  </a:lnTo>
                  <a:lnTo>
                    <a:pt x="0" y="0"/>
                  </a:lnTo>
                  <a:lnTo>
                    <a:pt x="0" y="175260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86200" y="4675708"/>
            <a:ext cx="4953000" cy="3018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1590" algn="ctr">
              <a:lnSpc>
                <a:spcPts val="1875"/>
              </a:lnSpc>
              <a:spcBef>
                <a:spcPts val="95"/>
              </a:spcBef>
            </a:pPr>
            <a:r>
              <a:rPr lang="en-US" sz="3600" b="1" spc="120" dirty="0" err="1" smtClean="0">
                <a:solidFill>
                  <a:srgbClr val="636B85"/>
                </a:solidFill>
                <a:latin typeface="Georgia"/>
                <a:cs typeface="Georgia"/>
              </a:rPr>
              <a:t>Anurag</a:t>
            </a:r>
            <a:r>
              <a:rPr lang="en-US" sz="3600" b="1" spc="120" dirty="0" smtClean="0">
                <a:solidFill>
                  <a:srgbClr val="636B85"/>
                </a:solidFill>
                <a:latin typeface="Georgia"/>
                <a:cs typeface="Georgia"/>
              </a:rPr>
              <a:t> Vijay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3282" y="3165729"/>
            <a:ext cx="577913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525" algn="r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rgbClr val="D16248"/>
                </a:solidFill>
                <a:latin typeface="Georgia"/>
                <a:cs typeface="Georgia"/>
              </a:rPr>
              <a:t>Pairs </a:t>
            </a:r>
            <a:r>
              <a:rPr sz="4200" spc="-5" dirty="0">
                <a:solidFill>
                  <a:srgbClr val="D16248"/>
                </a:solidFill>
                <a:latin typeface="Georgia"/>
                <a:cs typeface="Georgia"/>
              </a:rPr>
              <a:t>of </a:t>
            </a:r>
            <a:r>
              <a:rPr sz="4200" dirty="0">
                <a:solidFill>
                  <a:srgbClr val="D16248"/>
                </a:solidFill>
                <a:latin typeface="Georgia"/>
                <a:cs typeface="Georgia"/>
              </a:rPr>
              <a:t>Linear</a:t>
            </a:r>
            <a:r>
              <a:rPr sz="4200" spc="-114" dirty="0">
                <a:solidFill>
                  <a:srgbClr val="D16248"/>
                </a:solidFill>
                <a:latin typeface="Georgia"/>
                <a:cs typeface="Georgia"/>
              </a:rPr>
              <a:t> </a:t>
            </a:r>
            <a:r>
              <a:rPr sz="4200" spc="-5" dirty="0">
                <a:solidFill>
                  <a:srgbClr val="D16248"/>
                </a:solidFill>
                <a:latin typeface="Georgia"/>
                <a:cs typeface="Georgia"/>
              </a:rPr>
              <a:t>Equation</a:t>
            </a:r>
            <a:endParaRPr sz="4200">
              <a:latin typeface="Georgia"/>
              <a:cs typeface="Georgia"/>
            </a:endParaRPr>
          </a:p>
          <a:p>
            <a:pPr marR="5080" algn="r">
              <a:lnSpc>
                <a:spcPct val="100000"/>
              </a:lnSpc>
            </a:pPr>
            <a:r>
              <a:rPr sz="4200" dirty="0">
                <a:solidFill>
                  <a:srgbClr val="D16248"/>
                </a:solidFill>
                <a:latin typeface="Georgia"/>
                <a:cs typeface="Georgia"/>
              </a:rPr>
              <a:t>in </a:t>
            </a:r>
            <a:r>
              <a:rPr sz="4200" spc="-5" dirty="0">
                <a:solidFill>
                  <a:srgbClr val="D16248"/>
                </a:solidFill>
                <a:latin typeface="Georgia"/>
                <a:cs typeface="Georgia"/>
              </a:rPr>
              <a:t>two</a:t>
            </a:r>
            <a:r>
              <a:rPr sz="4200" spc="-105" dirty="0">
                <a:solidFill>
                  <a:srgbClr val="D16248"/>
                </a:solidFill>
                <a:latin typeface="Georgia"/>
                <a:cs typeface="Georgia"/>
              </a:rPr>
              <a:t> </a:t>
            </a:r>
            <a:r>
              <a:rPr sz="4200" dirty="0">
                <a:solidFill>
                  <a:srgbClr val="D16248"/>
                </a:solidFill>
                <a:latin typeface="Georgia"/>
                <a:cs typeface="Georgia"/>
              </a:rPr>
              <a:t>Variable</a:t>
            </a:r>
            <a:endParaRPr sz="4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304" y="153923"/>
            <a:ext cx="8844280" cy="6556375"/>
            <a:chOff x="146304" y="153923"/>
            <a:chExt cx="8844280" cy="6556375"/>
          </a:xfrm>
        </p:grpSpPr>
        <p:sp>
          <p:nvSpPr>
            <p:cNvPr id="3" name="object 3"/>
            <p:cNvSpPr/>
            <p:nvPr/>
          </p:nvSpPr>
          <p:spPr>
            <a:xfrm>
              <a:off x="146304" y="6391656"/>
              <a:ext cx="8833485" cy="309880"/>
            </a:xfrm>
            <a:custGeom>
              <a:avLst/>
              <a:gdLst/>
              <a:ahLst/>
              <a:cxnLst/>
              <a:rect l="l" t="t" r="r" b="b"/>
              <a:pathLst>
                <a:path w="8833485" h="309879">
                  <a:moveTo>
                    <a:pt x="8833104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8833104" y="309372"/>
                  </a:lnTo>
                  <a:lnTo>
                    <a:pt x="8833104" y="0"/>
                  </a:lnTo>
                  <a:close/>
                </a:path>
              </a:pathLst>
            </a:custGeom>
            <a:solidFill>
              <a:srgbClr val="8BA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400" y="158495"/>
              <a:ext cx="8833485" cy="6547484"/>
            </a:xfrm>
            <a:custGeom>
              <a:avLst/>
              <a:gdLst/>
              <a:ahLst/>
              <a:cxnLst/>
              <a:rect l="l" t="t" r="r" b="b"/>
              <a:pathLst>
                <a:path w="8833485" h="6547484">
                  <a:moveTo>
                    <a:pt x="0" y="6547104"/>
                  </a:moveTo>
                  <a:lnTo>
                    <a:pt x="8833104" y="6547104"/>
                  </a:lnTo>
                  <a:lnTo>
                    <a:pt x="8833104" y="0"/>
                  </a:lnTo>
                  <a:lnTo>
                    <a:pt x="0" y="0"/>
                  </a:lnTo>
                  <a:lnTo>
                    <a:pt x="0" y="6547104"/>
                  </a:lnTo>
                  <a:close/>
                </a:path>
              </a:pathLst>
            </a:custGeom>
            <a:ln w="9143">
              <a:solidFill>
                <a:srgbClr val="7A97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6738" y="254667"/>
              <a:ext cx="6104745" cy="56856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8554" y="412750"/>
            <a:ext cx="332168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/>
              <a:t>Algebraic</a:t>
            </a:r>
            <a:r>
              <a:rPr sz="3300" spc="-85" dirty="0"/>
              <a:t> </a:t>
            </a:r>
            <a:r>
              <a:rPr sz="3300" spc="-5" dirty="0"/>
              <a:t>Method</a:t>
            </a:r>
            <a:endParaRPr sz="33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4045" marR="5080" indent="-274320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614045" algn="l"/>
              </a:tabLst>
            </a:pPr>
            <a:r>
              <a:rPr spc="-5" dirty="0"/>
              <a:t>There are three methods to </a:t>
            </a:r>
            <a:r>
              <a:rPr dirty="0"/>
              <a:t>find </a:t>
            </a:r>
            <a:r>
              <a:rPr spc="-5" dirty="0"/>
              <a:t>solution </a:t>
            </a:r>
            <a:r>
              <a:rPr spc="-120" dirty="0"/>
              <a:t>for  </a:t>
            </a:r>
            <a:r>
              <a:rPr spc="-10" dirty="0"/>
              <a:t>pair </a:t>
            </a:r>
            <a:r>
              <a:rPr spc="-5" dirty="0"/>
              <a:t>of linear equation in </a:t>
            </a:r>
            <a:r>
              <a:rPr spc="-10" dirty="0"/>
              <a:t>two</a:t>
            </a:r>
            <a:r>
              <a:rPr spc="25" dirty="0"/>
              <a:t> </a:t>
            </a:r>
            <a:r>
              <a:rPr dirty="0"/>
              <a:t>variable-</a:t>
            </a:r>
          </a:p>
          <a:p>
            <a:pPr marL="1253490" marR="2336165" lvl="1">
              <a:lnSpc>
                <a:spcPct val="120000"/>
              </a:lnSpc>
              <a:spcBef>
                <a:spcPts val="5"/>
              </a:spcBef>
              <a:buSzPct val="96000"/>
              <a:buAutoNum type="alphaLcParenR"/>
              <a:tabLst>
                <a:tab pos="1533525" algn="l"/>
              </a:tabLst>
            </a:pPr>
            <a:r>
              <a:rPr sz="2500" spc="-5" dirty="0">
                <a:latin typeface="Georgia"/>
                <a:cs typeface="Georgia"/>
              </a:rPr>
              <a:t>Substitution method  b)Elimination</a:t>
            </a:r>
            <a:r>
              <a:rPr sz="2500" spc="5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method</a:t>
            </a:r>
            <a:endParaRPr sz="2500">
              <a:latin typeface="Georgia"/>
              <a:cs typeface="Georgia"/>
            </a:endParaRPr>
          </a:p>
          <a:p>
            <a:pPr marL="1253490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c)Cross-multiplication</a:t>
            </a:r>
            <a:r>
              <a:rPr spc="10" dirty="0"/>
              <a:t> </a:t>
            </a:r>
            <a:r>
              <a:rPr spc="-5" dirty="0"/>
              <a:t>method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0329" y="412750"/>
            <a:ext cx="385699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Substitution</a:t>
            </a:r>
            <a:r>
              <a:rPr sz="3300" spc="-85" dirty="0"/>
              <a:t> </a:t>
            </a:r>
            <a:r>
              <a:rPr sz="3300" spc="-5" dirty="0"/>
              <a:t>Method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55091" y="1395729"/>
            <a:ext cx="3928745" cy="3988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marR="30480" indent="-274320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312420" algn="l"/>
              </a:tabLst>
            </a:pPr>
            <a:r>
              <a:rPr sz="2500" spc="-5" dirty="0">
                <a:latin typeface="Georgia"/>
                <a:cs typeface="Georgia"/>
              </a:rPr>
              <a:t>Find value of 1</a:t>
            </a:r>
            <a:r>
              <a:rPr sz="2475" spc="-7" baseline="25252" dirty="0">
                <a:latin typeface="Georgia"/>
                <a:cs typeface="Georgia"/>
              </a:rPr>
              <a:t>st </a:t>
            </a:r>
            <a:r>
              <a:rPr sz="2500" spc="-5" dirty="0">
                <a:latin typeface="Georgia"/>
                <a:cs typeface="Georgia"/>
              </a:rPr>
              <a:t>variable  in terms of </a:t>
            </a:r>
            <a:r>
              <a:rPr sz="2500" spc="5" dirty="0">
                <a:latin typeface="Georgia"/>
                <a:cs typeface="Georgia"/>
              </a:rPr>
              <a:t>2</a:t>
            </a:r>
            <a:r>
              <a:rPr sz="2475" spc="7" baseline="25252" dirty="0">
                <a:latin typeface="Georgia"/>
                <a:cs typeface="Georgia"/>
              </a:rPr>
              <a:t>nd </a:t>
            </a:r>
            <a:r>
              <a:rPr sz="2500" spc="-5" dirty="0">
                <a:latin typeface="Georgia"/>
                <a:cs typeface="Georgia"/>
              </a:rPr>
              <a:t>variable in  either equation.</a:t>
            </a:r>
            <a:endParaRPr sz="2500">
              <a:latin typeface="Georgia"/>
              <a:cs typeface="Georgia"/>
            </a:endParaRPr>
          </a:p>
          <a:p>
            <a:pPr marL="312420" marR="83185" indent="-274320">
              <a:lnSpc>
                <a:spcPct val="100000"/>
              </a:lnSpc>
              <a:spcBef>
                <a:spcPts val="60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387985" algn="l"/>
                <a:tab pos="388620" algn="l"/>
              </a:tabLst>
            </a:pPr>
            <a:r>
              <a:rPr dirty="0"/>
              <a:t>	</a:t>
            </a:r>
            <a:r>
              <a:rPr sz="2500" spc="-5" dirty="0">
                <a:latin typeface="Georgia"/>
                <a:cs typeface="Georgia"/>
              </a:rPr>
              <a:t>Substitute the value </a:t>
            </a:r>
            <a:r>
              <a:rPr sz="2500" spc="-10" dirty="0">
                <a:latin typeface="Georgia"/>
                <a:cs typeface="Georgia"/>
              </a:rPr>
              <a:t>of  </a:t>
            </a:r>
            <a:r>
              <a:rPr sz="2500" dirty="0">
                <a:latin typeface="Georgia"/>
                <a:cs typeface="Georgia"/>
              </a:rPr>
              <a:t>1</a:t>
            </a:r>
            <a:r>
              <a:rPr sz="2475" baseline="25252" dirty="0">
                <a:latin typeface="Georgia"/>
                <a:cs typeface="Georgia"/>
              </a:rPr>
              <a:t>st </a:t>
            </a:r>
            <a:r>
              <a:rPr sz="2500" spc="-5" dirty="0">
                <a:latin typeface="Georgia"/>
                <a:cs typeface="Georgia"/>
              </a:rPr>
              <a:t>variable in </a:t>
            </a:r>
            <a:r>
              <a:rPr sz="2500" dirty="0">
                <a:latin typeface="Georgia"/>
                <a:cs typeface="Georgia"/>
              </a:rPr>
              <a:t>2</a:t>
            </a:r>
            <a:r>
              <a:rPr sz="2475" baseline="25252" dirty="0">
                <a:latin typeface="Georgia"/>
                <a:cs typeface="Georgia"/>
              </a:rPr>
              <a:t>nd </a:t>
            </a:r>
            <a:r>
              <a:rPr sz="1650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equation&amp; reduce it </a:t>
            </a:r>
            <a:r>
              <a:rPr sz="2500" spc="-10" dirty="0">
                <a:latin typeface="Georgia"/>
                <a:cs typeface="Georgia"/>
              </a:rPr>
              <a:t>to  </a:t>
            </a:r>
            <a:r>
              <a:rPr sz="2500" spc="-5" dirty="0">
                <a:latin typeface="Georgia"/>
                <a:cs typeface="Georgia"/>
              </a:rPr>
              <a:t>find value of </a:t>
            </a:r>
            <a:r>
              <a:rPr sz="2500" dirty="0">
                <a:latin typeface="Georgia"/>
                <a:cs typeface="Georgia"/>
              </a:rPr>
              <a:t>2</a:t>
            </a:r>
            <a:r>
              <a:rPr sz="2475" baseline="25252" dirty="0">
                <a:latin typeface="Georgia"/>
                <a:cs typeface="Georgia"/>
              </a:rPr>
              <a:t>nd</a:t>
            </a:r>
            <a:r>
              <a:rPr sz="2475" spc="277" baseline="25252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variable.</a:t>
            </a:r>
            <a:endParaRPr sz="2500">
              <a:latin typeface="Georgia"/>
              <a:cs typeface="Georgia"/>
            </a:endParaRPr>
          </a:p>
          <a:p>
            <a:pPr marL="312420" marR="591820" indent="-274320">
              <a:lnSpc>
                <a:spcPct val="100000"/>
              </a:lnSpc>
              <a:spcBef>
                <a:spcPts val="6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312420" algn="l"/>
              </a:tabLst>
            </a:pPr>
            <a:r>
              <a:rPr sz="2500" spc="-5" dirty="0">
                <a:latin typeface="Georgia"/>
                <a:cs typeface="Georgia"/>
              </a:rPr>
              <a:t>Now </a:t>
            </a:r>
            <a:r>
              <a:rPr sz="2500" spc="-10" dirty="0">
                <a:latin typeface="Georgia"/>
                <a:cs typeface="Georgia"/>
              </a:rPr>
              <a:t>with </a:t>
            </a:r>
            <a:r>
              <a:rPr sz="2500" dirty="0">
                <a:latin typeface="Georgia"/>
                <a:cs typeface="Georgia"/>
              </a:rPr>
              <a:t>value </a:t>
            </a:r>
            <a:r>
              <a:rPr sz="2500" spc="-5" dirty="0">
                <a:latin typeface="Georgia"/>
                <a:cs typeface="Georgia"/>
              </a:rPr>
              <a:t>of </a:t>
            </a:r>
            <a:r>
              <a:rPr sz="2500" spc="-135" dirty="0">
                <a:latin typeface="Georgia"/>
                <a:cs typeface="Georgia"/>
              </a:rPr>
              <a:t>2</a:t>
            </a:r>
            <a:r>
              <a:rPr sz="2475" spc="-202" baseline="25252" dirty="0">
                <a:latin typeface="Georgia"/>
                <a:cs typeface="Georgia"/>
              </a:rPr>
              <a:t>nd </a:t>
            </a:r>
            <a:r>
              <a:rPr sz="1650" spc="-135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variable find out </a:t>
            </a:r>
            <a:r>
              <a:rPr sz="2500" spc="-10" dirty="0">
                <a:latin typeface="Georgia"/>
                <a:cs typeface="Georgia"/>
              </a:rPr>
              <a:t>the  </a:t>
            </a:r>
            <a:r>
              <a:rPr sz="2500" spc="-5" dirty="0">
                <a:latin typeface="Georgia"/>
                <a:cs typeface="Georgia"/>
              </a:rPr>
              <a:t>value of 1</a:t>
            </a:r>
            <a:r>
              <a:rPr sz="2475" spc="-7" baseline="25252" dirty="0">
                <a:latin typeface="Georgia"/>
                <a:cs typeface="Georgia"/>
              </a:rPr>
              <a:t>st</a:t>
            </a:r>
            <a:r>
              <a:rPr sz="2475" spc="292" baseline="25252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variable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0741" y="412750"/>
            <a:ext cx="18351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Examples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2907379" y="1326575"/>
            <a:ext cx="436245" cy="79629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300" i="1" dirty="0">
                <a:latin typeface="Georgia"/>
                <a:cs typeface="Georgia"/>
              </a:rPr>
              <a:t>(1)</a:t>
            </a:r>
            <a:endParaRPr sz="2300">
              <a:latin typeface="Georgia"/>
              <a:cs typeface="Georgia"/>
            </a:endParaRPr>
          </a:p>
          <a:p>
            <a:pPr marL="40005">
              <a:lnSpc>
                <a:spcPct val="100000"/>
              </a:lnSpc>
              <a:spcBef>
                <a:spcPts val="275"/>
              </a:spcBef>
            </a:pPr>
            <a:r>
              <a:rPr sz="2300" i="1" dirty="0">
                <a:latin typeface="Georgia"/>
                <a:cs typeface="Georgia"/>
              </a:rPr>
              <a:t>(2)</a:t>
            </a:r>
            <a:endParaRPr sz="23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0491" y="1326575"/>
            <a:ext cx="1852295" cy="195389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  <a:tabLst>
                <a:tab pos="286385" algn="l"/>
              </a:tabLst>
            </a:pPr>
            <a:r>
              <a:rPr sz="1950" spc="-505" dirty="0">
                <a:solidFill>
                  <a:srgbClr val="D16248"/>
                </a:solidFill>
                <a:latin typeface="Arial"/>
                <a:cs typeface="Arial"/>
              </a:rPr>
              <a:t>	</a:t>
            </a:r>
            <a:r>
              <a:rPr sz="2300" spc="-5" dirty="0">
                <a:latin typeface="Georgia"/>
                <a:cs typeface="Georgia"/>
              </a:rPr>
              <a:t>7</a:t>
            </a:r>
            <a:r>
              <a:rPr sz="2300" i="1" spc="-5" dirty="0">
                <a:latin typeface="Georgia"/>
                <a:cs typeface="Georgia"/>
              </a:rPr>
              <a:t>x </a:t>
            </a:r>
            <a:r>
              <a:rPr sz="2300" i="1" dirty="0">
                <a:latin typeface="Georgia"/>
                <a:cs typeface="Georgia"/>
              </a:rPr>
              <a:t>– 15y =</a:t>
            </a:r>
            <a:r>
              <a:rPr sz="2300" i="1" spc="-135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2</a:t>
            </a:r>
            <a:endParaRPr sz="2300">
              <a:latin typeface="Georgia"/>
              <a:cs typeface="Georgia"/>
            </a:endParaRPr>
          </a:p>
          <a:p>
            <a:pPr marL="361315">
              <a:lnSpc>
                <a:spcPct val="100000"/>
              </a:lnSpc>
              <a:spcBef>
                <a:spcPts val="275"/>
              </a:spcBef>
            </a:pPr>
            <a:r>
              <a:rPr sz="2300" i="1" dirty="0">
                <a:latin typeface="Georgia"/>
                <a:cs typeface="Georgia"/>
              </a:rPr>
              <a:t>x + 2y =</a:t>
            </a:r>
            <a:r>
              <a:rPr sz="2300" i="1" spc="-8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3</a:t>
            </a:r>
            <a:endParaRPr sz="23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300" i="1" dirty="0">
                <a:latin typeface="Georgia"/>
                <a:cs typeface="Georgia"/>
              </a:rPr>
              <a:t>Then,</a:t>
            </a:r>
            <a:endParaRPr sz="2300">
              <a:latin typeface="Georgia"/>
              <a:cs typeface="Georgia"/>
            </a:endParaRPr>
          </a:p>
          <a:p>
            <a:pPr marL="291465" marR="261620">
              <a:lnSpc>
                <a:spcPct val="110000"/>
              </a:lnSpc>
            </a:pPr>
            <a:r>
              <a:rPr sz="2300" i="1" dirty="0">
                <a:latin typeface="Georgia"/>
                <a:cs typeface="Georgia"/>
              </a:rPr>
              <a:t>x + 2y =</a:t>
            </a:r>
            <a:r>
              <a:rPr sz="2300" i="1" spc="-12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3  x = 3 –</a:t>
            </a:r>
            <a:r>
              <a:rPr sz="2300" i="1" spc="-12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2y</a:t>
            </a:r>
            <a:endParaRPr sz="23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8482" y="2903347"/>
            <a:ext cx="40640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i="1" dirty="0">
                <a:latin typeface="Georgia"/>
                <a:cs typeface="Georgia"/>
              </a:rPr>
              <a:t>(3)</a:t>
            </a:r>
            <a:endParaRPr sz="23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0491" y="3674745"/>
            <a:ext cx="3680460" cy="184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20"/>
              </a:lnSpc>
              <a:spcBef>
                <a:spcPts val="100"/>
              </a:spcBef>
            </a:pPr>
            <a:r>
              <a:rPr sz="2300" i="1" spc="-5" dirty="0">
                <a:latin typeface="Georgia"/>
                <a:cs typeface="Georgia"/>
              </a:rPr>
              <a:t>Now, </a:t>
            </a:r>
            <a:r>
              <a:rPr sz="2300" spc="-5" dirty="0">
                <a:latin typeface="Georgia"/>
                <a:cs typeface="Georgia"/>
              </a:rPr>
              <a:t>Substitute the </a:t>
            </a:r>
            <a:r>
              <a:rPr sz="2300" dirty="0">
                <a:latin typeface="Georgia"/>
                <a:cs typeface="Georgia"/>
              </a:rPr>
              <a:t>value</a:t>
            </a:r>
            <a:r>
              <a:rPr sz="2300" spc="-45" dirty="0">
                <a:latin typeface="Georgia"/>
                <a:cs typeface="Georgia"/>
              </a:rPr>
              <a:t> </a:t>
            </a:r>
            <a:r>
              <a:rPr sz="2300" spc="-5" dirty="0">
                <a:latin typeface="Georgia"/>
                <a:cs typeface="Georgia"/>
              </a:rPr>
              <a:t>of</a:t>
            </a:r>
            <a:endParaRPr sz="2300">
              <a:latin typeface="Georgia"/>
              <a:cs typeface="Georgia"/>
            </a:endParaRPr>
          </a:p>
          <a:p>
            <a:pPr marL="287020">
              <a:lnSpc>
                <a:spcPts val="2620"/>
              </a:lnSpc>
            </a:pPr>
            <a:r>
              <a:rPr sz="2300" i="1" dirty="0">
                <a:latin typeface="Georgia"/>
                <a:cs typeface="Georgia"/>
              </a:rPr>
              <a:t>x </a:t>
            </a:r>
            <a:r>
              <a:rPr sz="2300" i="1" spc="-5" dirty="0">
                <a:latin typeface="Georgia"/>
                <a:cs typeface="Georgia"/>
              </a:rPr>
              <a:t>in Equation</a:t>
            </a:r>
            <a:r>
              <a:rPr sz="2300" i="1" spc="-25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(1).</a:t>
            </a:r>
            <a:endParaRPr sz="2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Georgia"/>
              <a:cs typeface="Georgia"/>
            </a:endParaRPr>
          </a:p>
          <a:p>
            <a:pPr marL="291465">
              <a:lnSpc>
                <a:spcPct val="100000"/>
              </a:lnSpc>
            </a:pPr>
            <a:r>
              <a:rPr sz="2300" spc="-5" dirty="0">
                <a:latin typeface="Georgia"/>
                <a:cs typeface="Georgia"/>
              </a:rPr>
              <a:t>7(3 </a:t>
            </a:r>
            <a:r>
              <a:rPr sz="2300" dirty="0">
                <a:latin typeface="Georgia"/>
                <a:cs typeface="Georgia"/>
              </a:rPr>
              <a:t>– 2</a:t>
            </a:r>
            <a:r>
              <a:rPr sz="2300" i="1" dirty="0">
                <a:latin typeface="Georgia"/>
                <a:cs typeface="Georgia"/>
              </a:rPr>
              <a:t>y) – 15y =</a:t>
            </a:r>
            <a:r>
              <a:rPr sz="2300" i="1" spc="-85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2</a:t>
            </a:r>
            <a:endParaRPr sz="2300">
              <a:latin typeface="Georgia"/>
              <a:cs typeface="Georgia"/>
            </a:endParaRPr>
          </a:p>
          <a:p>
            <a:pPr marL="291465">
              <a:lnSpc>
                <a:spcPct val="100000"/>
              </a:lnSpc>
              <a:spcBef>
                <a:spcPts val="280"/>
              </a:spcBef>
            </a:pPr>
            <a:r>
              <a:rPr sz="2300" dirty="0">
                <a:latin typeface="Georgia"/>
                <a:cs typeface="Georgia"/>
              </a:rPr>
              <a:t>21 – 14</a:t>
            </a:r>
            <a:r>
              <a:rPr sz="2300" i="1" dirty="0">
                <a:latin typeface="Georgia"/>
                <a:cs typeface="Georgia"/>
              </a:rPr>
              <a:t>y – 15y =</a:t>
            </a:r>
            <a:r>
              <a:rPr sz="2300" i="1" spc="-10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2</a:t>
            </a:r>
            <a:endParaRPr sz="23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0333" y="1326575"/>
            <a:ext cx="3786504" cy="226885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570230">
              <a:lnSpc>
                <a:spcPct val="100000"/>
              </a:lnSpc>
              <a:spcBef>
                <a:spcPts val="370"/>
              </a:spcBef>
            </a:pPr>
            <a:r>
              <a:rPr sz="2300" dirty="0">
                <a:latin typeface="Georgia"/>
                <a:cs typeface="Georgia"/>
              </a:rPr>
              <a:t>– 29</a:t>
            </a:r>
            <a:r>
              <a:rPr sz="2300" i="1" dirty="0">
                <a:latin typeface="Georgia"/>
                <a:cs typeface="Georgia"/>
              </a:rPr>
              <a:t>y =</a:t>
            </a:r>
            <a:r>
              <a:rPr sz="2300" i="1" spc="-4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–19</a:t>
            </a:r>
            <a:endParaRPr sz="2300">
              <a:latin typeface="Georgia"/>
              <a:cs typeface="Georgia"/>
            </a:endParaRPr>
          </a:p>
          <a:p>
            <a:pPr marL="82550">
              <a:lnSpc>
                <a:spcPct val="100000"/>
              </a:lnSpc>
              <a:spcBef>
                <a:spcPts val="275"/>
              </a:spcBef>
            </a:pPr>
            <a:r>
              <a:rPr sz="2300" dirty="0">
                <a:latin typeface="Georgia"/>
                <a:cs typeface="Georgia"/>
              </a:rPr>
              <a:t>Therefore, </a:t>
            </a:r>
            <a:r>
              <a:rPr sz="2300" i="1" dirty="0">
                <a:latin typeface="Georgia"/>
                <a:cs typeface="Georgia"/>
              </a:rPr>
              <a:t>y</a:t>
            </a:r>
            <a:r>
              <a:rPr sz="2300" i="1" spc="-5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=</a:t>
            </a:r>
            <a:endParaRPr sz="2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Georgia"/>
              <a:cs typeface="Georgia"/>
            </a:endParaRPr>
          </a:p>
          <a:p>
            <a:pPr marL="12700">
              <a:lnSpc>
                <a:spcPts val="2620"/>
              </a:lnSpc>
            </a:pPr>
            <a:r>
              <a:rPr sz="2300" i="1" dirty="0">
                <a:latin typeface="Georgia"/>
                <a:cs typeface="Georgia"/>
              </a:rPr>
              <a:t>Then, </a:t>
            </a:r>
            <a:r>
              <a:rPr sz="2300" spc="-5" dirty="0">
                <a:latin typeface="Georgia"/>
                <a:cs typeface="Georgia"/>
              </a:rPr>
              <a:t>Substitute this value</a:t>
            </a:r>
            <a:r>
              <a:rPr sz="2300" spc="-15" dirty="0">
                <a:latin typeface="Georgia"/>
                <a:cs typeface="Georgia"/>
              </a:rPr>
              <a:t> </a:t>
            </a:r>
            <a:r>
              <a:rPr sz="2300" spc="-5" dirty="0">
                <a:latin typeface="Georgia"/>
                <a:cs typeface="Georgia"/>
              </a:rPr>
              <a:t>of</a:t>
            </a:r>
            <a:endParaRPr sz="2300">
              <a:latin typeface="Georgia"/>
              <a:cs typeface="Georgia"/>
            </a:endParaRPr>
          </a:p>
          <a:p>
            <a:pPr marL="216535">
              <a:lnSpc>
                <a:spcPts val="2620"/>
              </a:lnSpc>
            </a:pPr>
            <a:r>
              <a:rPr sz="2300" i="1" dirty="0">
                <a:latin typeface="Georgia"/>
                <a:cs typeface="Georgia"/>
              </a:rPr>
              <a:t>y </a:t>
            </a:r>
            <a:r>
              <a:rPr sz="2300" i="1" spc="-5" dirty="0">
                <a:latin typeface="Georgia"/>
                <a:cs typeface="Georgia"/>
              </a:rPr>
              <a:t>in Equation</a:t>
            </a:r>
            <a:r>
              <a:rPr sz="2300" i="1" spc="-35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(3)</a:t>
            </a:r>
            <a:endParaRPr sz="2300">
              <a:latin typeface="Georgia"/>
              <a:cs typeface="Georgia"/>
            </a:endParaRPr>
          </a:p>
          <a:p>
            <a:pPr marL="220979">
              <a:lnSpc>
                <a:spcPct val="100000"/>
              </a:lnSpc>
              <a:spcBef>
                <a:spcPts val="280"/>
              </a:spcBef>
            </a:pPr>
            <a:r>
              <a:rPr sz="2300" i="1" spc="-5" dirty="0">
                <a:latin typeface="Georgia"/>
                <a:cs typeface="Georgia"/>
              </a:rPr>
              <a:t>x=</a:t>
            </a:r>
            <a:endParaRPr sz="2300">
              <a:latin typeface="Georgia"/>
              <a:cs typeface="Georgi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62600" y="1752600"/>
            <a:ext cx="1676400" cy="1981200"/>
            <a:chOff x="5562600" y="1752600"/>
            <a:chExt cx="1676400" cy="1981200"/>
          </a:xfrm>
        </p:grpSpPr>
        <p:sp>
          <p:nvSpPr>
            <p:cNvPr id="9" name="object 9"/>
            <p:cNvSpPr/>
            <p:nvPr/>
          </p:nvSpPr>
          <p:spPr>
            <a:xfrm>
              <a:off x="7010400" y="1752600"/>
              <a:ext cx="228600" cy="5151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62600" y="3276600"/>
              <a:ext cx="202691" cy="457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8429" y="412750"/>
            <a:ext cx="378015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Elimination</a:t>
            </a:r>
            <a:r>
              <a:rPr sz="3300" spc="-65" dirty="0"/>
              <a:t> </a:t>
            </a:r>
            <a:r>
              <a:rPr sz="3300" spc="-5" dirty="0"/>
              <a:t>Method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355091" y="1395729"/>
            <a:ext cx="3797300" cy="3607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marR="106045" indent="-274320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387985" algn="l"/>
                <a:tab pos="388620" algn="l"/>
              </a:tabLst>
            </a:pPr>
            <a:r>
              <a:rPr dirty="0"/>
              <a:t>	</a:t>
            </a:r>
            <a:r>
              <a:rPr sz="2500" spc="-5" dirty="0">
                <a:latin typeface="Georgia"/>
                <a:cs typeface="Georgia"/>
              </a:rPr>
              <a:t>Make the coefficient </a:t>
            </a:r>
            <a:r>
              <a:rPr sz="2500" spc="-10" dirty="0">
                <a:latin typeface="Georgia"/>
                <a:cs typeface="Georgia"/>
              </a:rPr>
              <a:t>of  </a:t>
            </a:r>
            <a:r>
              <a:rPr sz="2500" spc="-5" dirty="0">
                <a:latin typeface="Georgia"/>
                <a:cs typeface="Georgia"/>
              </a:rPr>
              <a:t>any one variable in </a:t>
            </a:r>
            <a:r>
              <a:rPr sz="2500" spc="-10" dirty="0">
                <a:latin typeface="Georgia"/>
                <a:cs typeface="Georgia"/>
              </a:rPr>
              <a:t>both  the </a:t>
            </a:r>
            <a:r>
              <a:rPr sz="2500" spc="-5" dirty="0">
                <a:latin typeface="Georgia"/>
                <a:cs typeface="Georgia"/>
              </a:rPr>
              <a:t>equation</a:t>
            </a:r>
            <a:r>
              <a:rPr sz="2500" spc="5" dirty="0">
                <a:latin typeface="Georgia"/>
                <a:cs typeface="Georgia"/>
              </a:rPr>
              <a:t> </a:t>
            </a:r>
            <a:r>
              <a:rPr sz="2500" spc="-10" dirty="0">
                <a:latin typeface="Georgia"/>
                <a:cs typeface="Georgia"/>
              </a:rPr>
              <a:t>common.</a:t>
            </a:r>
            <a:endParaRPr sz="2500">
              <a:latin typeface="Georgia"/>
              <a:cs typeface="Georgia"/>
            </a:endParaRPr>
          </a:p>
          <a:p>
            <a:pPr marL="312420" marR="97790" indent="-274320">
              <a:lnSpc>
                <a:spcPct val="100000"/>
              </a:lnSpc>
              <a:spcBef>
                <a:spcPts val="60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312420" algn="l"/>
              </a:tabLst>
            </a:pPr>
            <a:r>
              <a:rPr sz="2500" spc="-5" dirty="0">
                <a:latin typeface="Georgia"/>
                <a:cs typeface="Georgia"/>
              </a:rPr>
              <a:t>Now add or subtract </a:t>
            </a:r>
            <a:r>
              <a:rPr sz="2500" spc="-125" dirty="0">
                <a:latin typeface="Georgia"/>
                <a:cs typeface="Georgia"/>
              </a:rPr>
              <a:t>the  </a:t>
            </a:r>
            <a:r>
              <a:rPr sz="2500" spc="-5" dirty="0">
                <a:latin typeface="Georgia"/>
                <a:cs typeface="Georgia"/>
              </a:rPr>
              <a:t>two </a:t>
            </a:r>
            <a:r>
              <a:rPr sz="2500" spc="-10" dirty="0">
                <a:latin typeface="Georgia"/>
                <a:cs typeface="Georgia"/>
              </a:rPr>
              <a:t>equation to  </a:t>
            </a:r>
            <a:r>
              <a:rPr sz="2500" spc="-5" dirty="0">
                <a:latin typeface="Georgia"/>
                <a:cs typeface="Georgia"/>
              </a:rPr>
              <a:t>eliminate </a:t>
            </a:r>
            <a:r>
              <a:rPr sz="2500" spc="-10" dirty="0">
                <a:latin typeface="Georgia"/>
                <a:cs typeface="Georgia"/>
              </a:rPr>
              <a:t>the common  </a:t>
            </a:r>
            <a:r>
              <a:rPr sz="2500" spc="-5" dirty="0">
                <a:latin typeface="Georgia"/>
                <a:cs typeface="Georgia"/>
              </a:rPr>
              <a:t>variable.</a:t>
            </a:r>
            <a:endParaRPr sz="2500">
              <a:latin typeface="Georgia"/>
              <a:cs typeface="Georgia"/>
            </a:endParaRPr>
          </a:p>
          <a:p>
            <a:pPr marL="312420" marR="30480" indent="-274320">
              <a:lnSpc>
                <a:spcPct val="100000"/>
              </a:lnSpc>
              <a:spcBef>
                <a:spcPts val="6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312420" algn="l"/>
              </a:tabLst>
            </a:pPr>
            <a:r>
              <a:rPr sz="2500" spc="-5" dirty="0">
                <a:latin typeface="Georgia"/>
                <a:cs typeface="Georgia"/>
              </a:rPr>
              <a:t>Solve </a:t>
            </a:r>
            <a:r>
              <a:rPr sz="2500" spc="-10" dirty="0">
                <a:latin typeface="Georgia"/>
                <a:cs typeface="Georgia"/>
              </a:rPr>
              <a:t>the </a:t>
            </a:r>
            <a:r>
              <a:rPr sz="2500" spc="-5" dirty="0">
                <a:latin typeface="Georgia"/>
                <a:cs typeface="Georgia"/>
              </a:rPr>
              <a:t>equation to </a:t>
            </a:r>
            <a:r>
              <a:rPr sz="2500" spc="-135" dirty="0">
                <a:latin typeface="Georgia"/>
                <a:cs typeface="Georgia"/>
              </a:rPr>
              <a:t>get  </a:t>
            </a:r>
            <a:r>
              <a:rPr sz="2500" spc="-5" dirty="0">
                <a:latin typeface="Georgia"/>
                <a:cs typeface="Georgia"/>
              </a:rPr>
              <a:t>the value of </a:t>
            </a:r>
            <a:r>
              <a:rPr sz="2500" spc="5" dirty="0">
                <a:latin typeface="Georgia"/>
                <a:cs typeface="Georgia"/>
              </a:rPr>
              <a:t>2</a:t>
            </a:r>
            <a:r>
              <a:rPr sz="2475" spc="7" baseline="25252" dirty="0">
                <a:latin typeface="Georgia"/>
                <a:cs typeface="Georgia"/>
              </a:rPr>
              <a:t>nd</a:t>
            </a:r>
            <a:r>
              <a:rPr sz="2475" spc="262" baseline="25252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variable.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54828" y="1395729"/>
            <a:ext cx="3530600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marR="30480" indent="-274320">
              <a:lnSpc>
                <a:spcPct val="100000"/>
              </a:lnSpc>
              <a:spcBef>
                <a:spcPts val="95"/>
              </a:spcBef>
            </a:pPr>
            <a:r>
              <a:rPr sz="2100" spc="-535" dirty="0">
                <a:solidFill>
                  <a:srgbClr val="D16248"/>
                </a:solidFill>
                <a:latin typeface="Arial"/>
                <a:cs typeface="Arial"/>
              </a:rPr>
              <a:t> </a:t>
            </a:r>
            <a:r>
              <a:rPr sz="2500" spc="-10" dirty="0">
                <a:latin typeface="Georgia"/>
                <a:cs typeface="Georgia"/>
              </a:rPr>
              <a:t>Now using the </a:t>
            </a:r>
            <a:r>
              <a:rPr sz="2500" spc="-5" dirty="0">
                <a:latin typeface="Georgia"/>
                <a:cs typeface="Georgia"/>
              </a:rPr>
              <a:t>value </a:t>
            </a:r>
            <a:r>
              <a:rPr sz="2500" spc="-200" dirty="0">
                <a:latin typeface="Georgia"/>
                <a:cs typeface="Georgia"/>
              </a:rPr>
              <a:t>of  </a:t>
            </a:r>
            <a:r>
              <a:rPr sz="2500" dirty="0">
                <a:latin typeface="Georgia"/>
                <a:cs typeface="Georgia"/>
              </a:rPr>
              <a:t>2</a:t>
            </a:r>
            <a:r>
              <a:rPr sz="2475" baseline="25252" dirty="0">
                <a:latin typeface="Georgia"/>
                <a:cs typeface="Georgia"/>
              </a:rPr>
              <a:t>nd </a:t>
            </a:r>
            <a:r>
              <a:rPr sz="2500" spc="-5" dirty="0">
                <a:latin typeface="Georgia"/>
                <a:cs typeface="Georgia"/>
              </a:rPr>
              <a:t>variable find the  value for </a:t>
            </a:r>
            <a:r>
              <a:rPr sz="2500" dirty="0">
                <a:latin typeface="Georgia"/>
                <a:cs typeface="Georgia"/>
              </a:rPr>
              <a:t>1</a:t>
            </a:r>
            <a:r>
              <a:rPr sz="2475" baseline="25252" dirty="0">
                <a:latin typeface="Georgia"/>
                <a:cs typeface="Georgia"/>
              </a:rPr>
              <a:t>st</a:t>
            </a:r>
            <a:r>
              <a:rPr sz="2475" spc="284" baseline="25252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variable.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0741" y="412750"/>
            <a:ext cx="18351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Examples</a:t>
            </a:r>
            <a:endParaRPr sz="330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498475" algn="r">
              <a:lnSpc>
                <a:spcPct val="100000"/>
              </a:lnSpc>
              <a:spcBef>
                <a:spcPts val="105"/>
              </a:spcBef>
              <a:tabLst>
                <a:tab pos="273685" algn="l"/>
                <a:tab pos="2759075" algn="l"/>
              </a:tabLst>
            </a:pPr>
            <a:r>
              <a:rPr sz="1950" i="0" spc="-505" dirty="0">
                <a:solidFill>
                  <a:srgbClr val="D16248"/>
                </a:solidFill>
                <a:latin typeface="Arial"/>
                <a:cs typeface="Arial"/>
              </a:rPr>
              <a:t>	</a:t>
            </a:r>
            <a:r>
              <a:rPr i="0" spc="5" dirty="0">
                <a:latin typeface="Georgia"/>
                <a:cs typeface="Georgia"/>
              </a:rPr>
              <a:t>9</a:t>
            </a:r>
            <a:r>
              <a:rPr dirty="0"/>
              <a:t>x</a:t>
            </a:r>
            <a:r>
              <a:rPr spc="-2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4y</a:t>
            </a:r>
            <a:r>
              <a:rPr spc="-15" dirty="0"/>
              <a:t> </a:t>
            </a:r>
            <a:r>
              <a:rPr dirty="0"/>
              <a:t>=</a:t>
            </a:r>
            <a:r>
              <a:rPr spc="-10" dirty="0"/>
              <a:t> 2</a:t>
            </a:r>
            <a:r>
              <a:rPr dirty="0"/>
              <a:t>000	(1)</a:t>
            </a:r>
            <a:endParaRPr sz="1950">
              <a:latin typeface="Georgia"/>
              <a:cs typeface="Georgia"/>
            </a:endParaRPr>
          </a:p>
          <a:p>
            <a:pPr marR="548005" algn="r">
              <a:lnSpc>
                <a:spcPct val="100000"/>
              </a:lnSpc>
              <a:tabLst>
                <a:tab pos="2462530" algn="l"/>
              </a:tabLst>
            </a:pPr>
            <a:r>
              <a:rPr i="0" spc="-10" dirty="0">
                <a:latin typeface="Georgia"/>
                <a:cs typeface="Georgia"/>
              </a:rPr>
              <a:t>7</a:t>
            </a:r>
            <a:r>
              <a:rPr dirty="0"/>
              <a:t>x</a:t>
            </a:r>
            <a:r>
              <a:rPr spc="-5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3y</a:t>
            </a:r>
            <a:r>
              <a:rPr spc="-10" dirty="0"/>
              <a:t> </a:t>
            </a:r>
            <a:r>
              <a:rPr dirty="0"/>
              <a:t>=</a:t>
            </a:r>
            <a:r>
              <a:rPr spc="-15" dirty="0"/>
              <a:t> </a:t>
            </a:r>
            <a:r>
              <a:rPr spc="-10" dirty="0"/>
              <a:t>2</a:t>
            </a:r>
            <a:r>
              <a:rPr dirty="0"/>
              <a:t>000	(2)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00"/>
          </a:p>
          <a:p>
            <a:pPr marL="287020" marR="5080" indent="-204470">
              <a:lnSpc>
                <a:spcPct val="80000"/>
              </a:lnSpc>
            </a:pPr>
            <a:r>
              <a:rPr dirty="0"/>
              <a:t>Then, </a:t>
            </a:r>
            <a:r>
              <a:rPr i="0" dirty="0">
                <a:latin typeface="Georgia"/>
                <a:cs typeface="Georgia"/>
              </a:rPr>
              <a:t>make </a:t>
            </a:r>
            <a:r>
              <a:rPr i="0" spc="-5" dirty="0">
                <a:latin typeface="Georgia"/>
                <a:cs typeface="Georgia"/>
              </a:rPr>
              <a:t>the coefficients  of </a:t>
            </a:r>
            <a:r>
              <a:rPr dirty="0"/>
              <a:t>y</a:t>
            </a:r>
            <a:r>
              <a:rPr spc="-15" dirty="0"/>
              <a:t> </a:t>
            </a:r>
            <a:r>
              <a:rPr spc="-5" dirty="0"/>
              <a:t>equal.</a:t>
            </a:r>
          </a:p>
          <a:p>
            <a:pPr marL="291465">
              <a:lnSpc>
                <a:spcPct val="100000"/>
              </a:lnSpc>
            </a:pPr>
            <a:r>
              <a:rPr i="0" spc="-5" dirty="0">
                <a:latin typeface="Georgia"/>
                <a:cs typeface="Georgia"/>
              </a:rPr>
              <a:t>27</a:t>
            </a:r>
            <a:r>
              <a:rPr spc="-5" dirty="0"/>
              <a:t>x </a:t>
            </a:r>
            <a:r>
              <a:rPr dirty="0"/>
              <a:t>– 12y = 6000</a:t>
            </a:r>
            <a:r>
              <a:rPr spc="-85" dirty="0"/>
              <a:t> </a:t>
            </a:r>
            <a:r>
              <a:rPr dirty="0"/>
              <a:t>(3)</a:t>
            </a:r>
          </a:p>
          <a:p>
            <a:pPr marL="220979">
              <a:lnSpc>
                <a:spcPct val="100000"/>
              </a:lnSpc>
              <a:spcBef>
                <a:spcPts val="5"/>
              </a:spcBef>
            </a:pPr>
            <a:r>
              <a:rPr i="0" spc="-5" dirty="0">
                <a:latin typeface="Georgia"/>
                <a:cs typeface="Georgia"/>
              </a:rPr>
              <a:t>28</a:t>
            </a:r>
            <a:r>
              <a:rPr spc="-5" dirty="0"/>
              <a:t>x </a:t>
            </a:r>
            <a:r>
              <a:rPr dirty="0"/>
              <a:t>– 12y = </a:t>
            </a:r>
            <a:r>
              <a:rPr spc="-5" dirty="0"/>
              <a:t>8000</a:t>
            </a:r>
            <a:r>
              <a:rPr spc="-55" dirty="0"/>
              <a:t> </a:t>
            </a:r>
            <a:r>
              <a:rPr spc="-5" dirty="0"/>
              <a:t>(4)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/>
          </a:p>
          <a:p>
            <a:pPr marL="287020" marR="95885" indent="-274320">
              <a:lnSpc>
                <a:spcPts val="2210"/>
              </a:lnSpc>
              <a:spcBef>
                <a:spcPts val="5"/>
              </a:spcBef>
            </a:pPr>
            <a:r>
              <a:rPr i="0" spc="-5" dirty="0">
                <a:latin typeface="Georgia"/>
                <a:cs typeface="Georgia"/>
              </a:rPr>
              <a:t>Subtract Equation </a:t>
            </a:r>
            <a:r>
              <a:rPr i="0" dirty="0">
                <a:latin typeface="Georgia"/>
                <a:cs typeface="Georgia"/>
              </a:rPr>
              <a:t>(3) from  </a:t>
            </a:r>
            <a:r>
              <a:rPr i="0" spc="-5" dirty="0">
                <a:latin typeface="Georgia"/>
                <a:cs typeface="Georgia"/>
              </a:rPr>
              <a:t>Equation</a:t>
            </a:r>
            <a:r>
              <a:rPr i="0" dirty="0">
                <a:latin typeface="Georgia"/>
                <a:cs typeface="Georgia"/>
              </a:rPr>
              <a:t> (4)</a:t>
            </a:r>
          </a:p>
          <a:p>
            <a:pPr marL="82550">
              <a:lnSpc>
                <a:spcPts val="2485"/>
              </a:lnSpc>
              <a:spcBef>
                <a:spcPts val="15"/>
              </a:spcBef>
            </a:pPr>
            <a:r>
              <a:rPr i="0" dirty="0">
                <a:latin typeface="Georgia"/>
                <a:cs typeface="Georgia"/>
              </a:rPr>
              <a:t>(28</a:t>
            </a:r>
            <a:r>
              <a:rPr dirty="0"/>
              <a:t>x – </a:t>
            </a:r>
            <a:r>
              <a:rPr spc="-5" dirty="0"/>
              <a:t>27x) </a:t>
            </a:r>
            <a:r>
              <a:rPr dirty="0"/>
              <a:t>– (12y – 12y)</a:t>
            </a:r>
            <a:r>
              <a:rPr spc="-145" dirty="0"/>
              <a:t> </a:t>
            </a:r>
            <a:r>
              <a:rPr dirty="0"/>
              <a:t>=</a:t>
            </a:r>
          </a:p>
          <a:p>
            <a:pPr marL="287020">
              <a:lnSpc>
                <a:spcPts val="2485"/>
              </a:lnSpc>
            </a:pPr>
            <a:r>
              <a:rPr spc="-5" dirty="0"/>
              <a:t>8000 </a:t>
            </a:r>
            <a:r>
              <a:rPr dirty="0"/>
              <a:t>–</a:t>
            </a:r>
            <a:r>
              <a:rPr spc="-30" dirty="0"/>
              <a:t> </a:t>
            </a:r>
            <a:r>
              <a:rPr dirty="0"/>
              <a:t>6000</a:t>
            </a:r>
          </a:p>
          <a:p>
            <a:pPr marL="361315">
              <a:lnSpc>
                <a:spcPct val="100000"/>
              </a:lnSpc>
            </a:pPr>
            <a:r>
              <a:rPr dirty="0"/>
              <a:t>x =</a:t>
            </a:r>
            <a:r>
              <a:rPr spc="-10" dirty="0"/>
              <a:t> </a:t>
            </a:r>
            <a:r>
              <a:rPr dirty="0"/>
              <a:t>2000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80228" y="1325626"/>
            <a:ext cx="3863340" cy="3041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485"/>
              </a:lnSpc>
              <a:spcBef>
                <a:spcPts val="105"/>
              </a:spcBef>
            </a:pPr>
            <a:r>
              <a:rPr sz="2300" spc="-5" dirty="0">
                <a:latin typeface="Georgia"/>
                <a:cs typeface="Georgia"/>
              </a:rPr>
              <a:t>(28</a:t>
            </a:r>
            <a:r>
              <a:rPr sz="2300" i="1" spc="-5" dirty="0">
                <a:latin typeface="Georgia"/>
                <a:cs typeface="Georgia"/>
              </a:rPr>
              <a:t>x </a:t>
            </a:r>
            <a:r>
              <a:rPr sz="2300" i="1" dirty="0">
                <a:latin typeface="Georgia"/>
                <a:cs typeface="Georgia"/>
              </a:rPr>
              <a:t>– </a:t>
            </a:r>
            <a:r>
              <a:rPr sz="2300" i="1" spc="-5" dirty="0">
                <a:latin typeface="Georgia"/>
                <a:cs typeface="Georgia"/>
              </a:rPr>
              <a:t>27x) </a:t>
            </a:r>
            <a:r>
              <a:rPr sz="2300" i="1" dirty="0">
                <a:latin typeface="Georgia"/>
                <a:cs typeface="Georgia"/>
              </a:rPr>
              <a:t>– (12y – 12y)</a:t>
            </a:r>
            <a:r>
              <a:rPr sz="2300" i="1" spc="-9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=</a:t>
            </a:r>
            <a:endParaRPr sz="2300">
              <a:latin typeface="Georgia"/>
              <a:cs typeface="Georgia"/>
            </a:endParaRPr>
          </a:p>
          <a:p>
            <a:pPr marL="287020">
              <a:lnSpc>
                <a:spcPts val="2485"/>
              </a:lnSpc>
            </a:pPr>
            <a:r>
              <a:rPr sz="2300" i="1" dirty="0">
                <a:latin typeface="Georgia"/>
                <a:cs typeface="Georgia"/>
              </a:rPr>
              <a:t>8000 –</a:t>
            </a:r>
            <a:r>
              <a:rPr sz="2300" i="1" spc="-40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6000</a:t>
            </a:r>
            <a:endParaRPr sz="2300">
              <a:latin typeface="Georgia"/>
              <a:cs typeface="Georgia"/>
            </a:endParaRPr>
          </a:p>
          <a:p>
            <a:pPr marL="361315">
              <a:lnSpc>
                <a:spcPct val="100000"/>
              </a:lnSpc>
            </a:pPr>
            <a:r>
              <a:rPr sz="2300" i="1" dirty="0">
                <a:latin typeface="Georgia"/>
                <a:cs typeface="Georgia"/>
              </a:rPr>
              <a:t>x =</a:t>
            </a:r>
            <a:r>
              <a:rPr sz="2300" i="1" spc="-20" dirty="0">
                <a:latin typeface="Georgia"/>
                <a:cs typeface="Georgia"/>
              </a:rPr>
              <a:t> </a:t>
            </a:r>
            <a:r>
              <a:rPr sz="2300" i="1" spc="-5" dirty="0">
                <a:latin typeface="Georgia"/>
                <a:cs typeface="Georgia"/>
              </a:rPr>
              <a:t>2000</a:t>
            </a:r>
            <a:endParaRPr sz="2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>
              <a:latin typeface="Georgia"/>
              <a:cs typeface="Georgia"/>
            </a:endParaRPr>
          </a:p>
          <a:p>
            <a:pPr marL="287020" marR="5080" indent="-204470">
              <a:lnSpc>
                <a:spcPts val="2210"/>
              </a:lnSpc>
            </a:pPr>
            <a:r>
              <a:rPr sz="2300" spc="-5" dirty="0">
                <a:latin typeface="Georgia"/>
                <a:cs typeface="Georgia"/>
              </a:rPr>
              <a:t>Substituting this </a:t>
            </a:r>
            <a:r>
              <a:rPr sz="2300" dirty="0">
                <a:latin typeface="Georgia"/>
                <a:cs typeface="Georgia"/>
              </a:rPr>
              <a:t>value </a:t>
            </a:r>
            <a:r>
              <a:rPr sz="2300" spc="-5" dirty="0">
                <a:latin typeface="Georgia"/>
                <a:cs typeface="Georgia"/>
              </a:rPr>
              <a:t>of </a:t>
            </a:r>
            <a:r>
              <a:rPr sz="2300" i="1" dirty="0">
                <a:latin typeface="Georgia"/>
                <a:cs typeface="Georgia"/>
              </a:rPr>
              <a:t>x </a:t>
            </a:r>
            <a:r>
              <a:rPr sz="2300" i="1" spc="-5" dirty="0">
                <a:latin typeface="Georgia"/>
                <a:cs typeface="Georgia"/>
              </a:rPr>
              <a:t>in  </a:t>
            </a:r>
            <a:r>
              <a:rPr sz="2300" i="1" dirty="0">
                <a:latin typeface="Georgia"/>
                <a:cs typeface="Georgia"/>
              </a:rPr>
              <a:t>(1), we</a:t>
            </a:r>
            <a:r>
              <a:rPr sz="2300" i="1" spc="-35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get</a:t>
            </a:r>
            <a:endParaRPr sz="2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>
              <a:latin typeface="Georgia"/>
              <a:cs typeface="Georgia"/>
            </a:endParaRPr>
          </a:p>
          <a:p>
            <a:pPr marL="291465">
              <a:lnSpc>
                <a:spcPct val="100000"/>
              </a:lnSpc>
            </a:pPr>
            <a:r>
              <a:rPr sz="2300" dirty="0">
                <a:latin typeface="Georgia"/>
                <a:cs typeface="Georgia"/>
              </a:rPr>
              <a:t>9(2000) – </a:t>
            </a:r>
            <a:r>
              <a:rPr sz="2300" spc="-5" dirty="0">
                <a:latin typeface="Georgia"/>
                <a:cs typeface="Georgia"/>
              </a:rPr>
              <a:t>4</a:t>
            </a:r>
            <a:r>
              <a:rPr sz="2300" i="1" spc="-5" dirty="0">
                <a:latin typeface="Georgia"/>
                <a:cs typeface="Georgia"/>
              </a:rPr>
              <a:t>y </a:t>
            </a:r>
            <a:r>
              <a:rPr sz="2300" i="1" dirty="0">
                <a:latin typeface="Georgia"/>
                <a:cs typeface="Georgia"/>
              </a:rPr>
              <a:t>=</a:t>
            </a:r>
            <a:r>
              <a:rPr sz="2300" i="1" spc="-45" dirty="0">
                <a:latin typeface="Georgia"/>
                <a:cs typeface="Georgia"/>
              </a:rPr>
              <a:t> </a:t>
            </a:r>
            <a:r>
              <a:rPr sz="2300" i="1" spc="-5" dirty="0">
                <a:latin typeface="Georgia"/>
                <a:cs typeface="Georgia"/>
              </a:rPr>
              <a:t>2000</a:t>
            </a:r>
            <a:endParaRPr sz="2300">
              <a:latin typeface="Georgia"/>
              <a:cs typeface="Georgia"/>
            </a:endParaRPr>
          </a:p>
          <a:p>
            <a:pPr marL="291465">
              <a:lnSpc>
                <a:spcPct val="100000"/>
              </a:lnSpc>
            </a:pPr>
            <a:r>
              <a:rPr sz="2300" i="1" dirty="0">
                <a:latin typeface="Georgia"/>
                <a:cs typeface="Georgia"/>
              </a:rPr>
              <a:t>y =</a:t>
            </a:r>
            <a:r>
              <a:rPr sz="2300" i="1" spc="-25" dirty="0">
                <a:latin typeface="Georgia"/>
                <a:cs typeface="Georgia"/>
              </a:rPr>
              <a:t> </a:t>
            </a:r>
            <a:r>
              <a:rPr sz="2300" i="1" dirty="0">
                <a:latin typeface="Georgia"/>
                <a:cs typeface="Georgia"/>
              </a:rPr>
              <a:t>4000</a:t>
            </a:r>
            <a:endParaRPr sz="2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6236" y="412750"/>
            <a:ext cx="534289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Cross Multiplication</a:t>
            </a:r>
            <a:r>
              <a:rPr sz="3300" spc="-60" dirty="0"/>
              <a:t> </a:t>
            </a:r>
            <a:r>
              <a:rPr sz="3300" spc="-5" dirty="0"/>
              <a:t>Method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688340" y="1547824"/>
            <a:ext cx="3493770" cy="2921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96265" indent="-274955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655" algn="l"/>
              </a:tabLst>
            </a:pPr>
            <a:r>
              <a:rPr sz="2500" spc="-5" dirty="0">
                <a:latin typeface="Georgia"/>
                <a:cs typeface="Georgia"/>
              </a:rPr>
              <a:t>Write </a:t>
            </a:r>
            <a:r>
              <a:rPr sz="2500" spc="-10" dirty="0">
                <a:latin typeface="Georgia"/>
                <a:cs typeface="Georgia"/>
              </a:rPr>
              <a:t>equations </a:t>
            </a:r>
            <a:r>
              <a:rPr sz="2500" spc="-200" dirty="0">
                <a:latin typeface="Georgia"/>
                <a:cs typeface="Georgia"/>
              </a:rPr>
              <a:t>in  </a:t>
            </a:r>
            <a:r>
              <a:rPr sz="2500" spc="-5" dirty="0">
                <a:latin typeface="Georgia"/>
                <a:cs typeface="Georgia"/>
              </a:rPr>
              <a:t>general </a:t>
            </a:r>
            <a:r>
              <a:rPr sz="2500" spc="-10" dirty="0">
                <a:latin typeface="Georgia"/>
                <a:cs typeface="Georgia"/>
              </a:rPr>
              <a:t>form.</a:t>
            </a:r>
            <a:endParaRPr sz="2500">
              <a:latin typeface="Georgia"/>
              <a:cs typeface="Georgia"/>
            </a:endParaRPr>
          </a:p>
          <a:p>
            <a:pPr marL="287020" marR="92075" indent="-274955">
              <a:lnSpc>
                <a:spcPct val="100000"/>
              </a:lnSpc>
              <a:spcBef>
                <a:spcPts val="60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655" algn="l"/>
              </a:tabLst>
            </a:pPr>
            <a:r>
              <a:rPr sz="2500" spc="-5" dirty="0">
                <a:latin typeface="Georgia"/>
                <a:cs typeface="Georgia"/>
              </a:rPr>
              <a:t>Then express </a:t>
            </a:r>
            <a:r>
              <a:rPr sz="2500" spc="-10" dirty="0">
                <a:latin typeface="Georgia"/>
                <a:cs typeface="Georgia"/>
              </a:rPr>
              <a:t>the  equations </a:t>
            </a:r>
            <a:r>
              <a:rPr sz="2500" spc="-5" dirty="0">
                <a:latin typeface="Georgia"/>
                <a:cs typeface="Georgia"/>
              </a:rPr>
              <a:t>in </a:t>
            </a:r>
            <a:r>
              <a:rPr sz="2500" spc="-10" dirty="0">
                <a:latin typeface="Georgia"/>
                <a:cs typeface="Georgia"/>
              </a:rPr>
              <a:t>following  way:-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D16248"/>
              </a:buClr>
              <a:buFont typeface="Arial"/>
              <a:buChar char=""/>
            </a:pPr>
            <a:endParaRPr sz="3650">
              <a:latin typeface="Georgia"/>
              <a:cs typeface="Georgia"/>
            </a:endParaRPr>
          </a:p>
          <a:p>
            <a:pPr marL="287020" indent="-274955">
              <a:lnSpc>
                <a:spcPct val="100000"/>
              </a:lnSpc>
              <a:buClr>
                <a:srgbClr val="D16248"/>
              </a:buClr>
              <a:buSzPct val="84000"/>
              <a:buFont typeface="Arial"/>
              <a:buChar char=""/>
              <a:tabLst>
                <a:tab pos="287655" algn="l"/>
                <a:tab pos="1322070" algn="l"/>
                <a:tab pos="2233295" algn="l"/>
              </a:tabLst>
            </a:pPr>
            <a:r>
              <a:rPr sz="2500" spc="-10" dirty="0">
                <a:latin typeface="Georgia"/>
                <a:cs typeface="Georgia"/>
              </a:rPr>
              <a:t>Find	</a:t>
            </a:r>
            <a:r>
              <a:rPr sz="2500" spc="-5" dirty="0">
                <a:latin typeface="Georgia"/>
                <a:cs typeface="Georgia"/>
              </a:rPr>
              <a:t>and	</a:t>
            </a:r>
            <a:r>
              <a:rPr sz="2500" spc="-10" dirty="0">
                <a:latin typeface="Georgia"/>
                <a:cs typeface="Georgia"/>
              </a:rPr>
              <a:t>provided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66800" y="3581400"/>
            <a:ext cx="2819400" cy="1257300"/>
            <a:chOff x="1066800" y="3581400"/>
            <a:chExt cx="2819400" cy="1257300"/>
          </a:xfrm>
        </p:grpSpPr>
        <p:sp>
          <p:nvSpPr>
            <p:cNvPr id="6" name="object 6"/>
            <p:cNvSpPr/>
            <p:nvPr/>
          </p:nvSpPr>
          <p:spPr>
            <a:xfrm>
              <a:off x="1066800" y="3581400"/>
              <a:ext cx="2819400" cy="466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52600" y="4114800"/>
              <a:ext cx="167639" cy="419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67000" y="4114800"/>
              <a:ext cx="152400" cy="381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6800" y="4572000"/>
              <a:ext cx="1524000" cy="2667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0741" y="412750"/>
            <a:ext cx="18351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Examples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015304" y="1335756"/>
            <a:ext cx="377190" cy="7569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575"/>
              </a:spcBef>
            </a:pPr>
            <a:r>
              <a:rPr sz="2000" i="1" dirty="0">
                <a:latin typeface="Georgia"/>
                <a:cs typeface="Georgia"/>
              </a:rPr>
              <a:t>(1)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i="1" dirty="0">
                <a:latin typeface="Georgia"/>
                <a:cs typeface="Georgia"/>
              </a:rPr>
              <a:t>(2)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491" y="1335756"/>
            <a:ext cx="2157095" cy="11226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75"/>
              </a:spcBef>
              <a:tabLst>
                <a:tab pos="273685" algn="l"/>
              </a:tabLst>
            </a:pPr>
            <a:r>
              <a:rPr sz="1700" spc="-445" dirty="0">
                <a:solidFill>
                  <a:srgbClr val="D16248"/>
                </a:solidFill>
                <a:latin typeface="Arial"/>
                <a:cs typeface="Arial"/>
              </a:rPr>
              <a:t>	</a:t>
            </a:r>
            <a:r>
              <a:rPr sz="2000" spc="-5" dirty="0">
                <a:latin typeface="Georgia"/>
                <a:cs typeface="Georgia"/>
              </a:rPr>
              <a:t>2</a:t>
            </a:r>
            <a:r>
              <a:rPr sz="2000" i="1" spc="-5" dirty="0">
                <a:latin typeface="Georgia"/>
                <a:cs typeface="Georgia"/>
              </a:rPr>
              <a:t>x </a:t>
            </a:r>
            <a:r>
              <a:rPr sz="2000" i="1" dirty="0">
                <a:latin typeface="Georgia"/>
                <a:cs typeface="Georgia"/>
              </a:rPr>
              <a:t>+ 3y – 46 =</a:t>
            </a:r>
            <a:r>
              <a:rPr sz="2000" i="1" spc="-70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0</a:t>
            </a:r>
            <a:endParaRPr sz="2000">
              <a:latin typeface="Georgia"/>
              <a:cs typeface="Georgia"/>
            </a:endParaRPr>
          </a:p>
          <a:p>
            <a:pPr marR="57150" algn="r">
              <a:lnSpc>
                <a:spcPct val="100000"/>
              </a:lnSpc>
              <a:spcBef>
                <a:spcPts val="480"/>
              </a:spcBef>
            </a:pPr>
            <a:r>
              <a:rPr sz="2000" i="1" dirty="0">
                <a:latin typeface="Georgia"/>
                <a:cs typeface="Georgia"/>
              </a:rPr>
              <a:t>3x + 5y – 74 =</a:t>
            </a:r>
            <a:r>
              <a:rPr sz="2000" i="1" spc="-80" dirty="0">
                <a:latin typeface="Georgia"/>
                <a:cs typeface="Georgia"/>
              </a:rPr>
              <a:t> </a:t>
            </a:r>
            <a:r>
              <a:rPr sz="2000" i="1" dirty="0">
                <a:latin typeface="Georgia"/>
                <a:cs typeface="Georgia"/>
              </a:rPr>
              <a:t>0</a:t>
            </a:r>
            <a:endParaRPr sz="2000">
              <a:latin typeface="Georgia"/>
              <a:cs typeface="Georgia"/>
            </a:endParaRPr>
          </a:p>
          <a:p>
            <a:pPr marL="74930">
              <a:lnSpc>
                <a:spcPct val="100000"/>
              </a:lnSpc>
              <a:spcBef>
                <a:spcPts val="484"/>
              </a:spcBef>
            </a:pPr>
            <a:r>
              <a:rPr sz="2000" i="1" dirty="0">
                <a:latin typeface="Georgia"/>
                <a:cs typeface="Georgia"/>
              </a:rPr>
              <a:t>Then,</a:t>
            </a:r>
            <a:endParaRPr sz="2000">
              <a:latin typeface="Georgia"/>
              <a:cs typeface="Georg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8600" y="1600200"/>
            <a:ext cx="7411720" cy="4782820"/>
            <a:chOff x="228600" y="1600200"/>
            <a:chExt cx="7411720" cy="4782820"/>
          </a:xfrm>
        </p:grpSpPr>
        <p:sp>
          <p:nvSpPr>
            <p:cNvPr id="7" name="object 7"/>
            <p:cNvSpPr/>
            <p:nvPr/>
          </p:nvSpPr>
          <p:spPr>
            <a:xfrm>
              <a:off x="4267200" y="16002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67200" y="26670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67200" y="43434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43400" y="48768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38600" y="51816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67200" y="55626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91000" y="57912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19600" y="16002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91000" y="21336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67200" y="39624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4800" y="2514600"/>
              <a:ext cx="2147316" cy="762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43200" y="2514600"/>
              <a:ext cx="2336292" cy="819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62200" y="2743200"/>
              <a:ext cx="486156" cy="3139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86400" y="2438400"/>
              <a:ext cx="2153411" cy="914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29200" y="2667000"/>
              <a:ext cx="515112" cy="3429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19600" y="3657600"/>
              <a:ext cx="371855" cy="4099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33800" y="5257800"/>
              <a:ext cx="705612" cy="591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14800" y="4038600"/>
              <a:ext cx="1124712" cy="4953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91000" y="4038600"/>
              <a:ext cx="371855" cy="4099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2000" y="4114800"/>
              <a:ext cx="371855" cy="4099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19600" y="3352800"/>
              <a:ext cx="371855" cy="4099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95800" y="4038600"/>
              <a:ext cx="371855" cy="4099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600" y="3352800"/>
              <a:ext cx="5067300" cy="30007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4475" marR="5080" indent="-2762250">
              <a:lnSpc>
                <a:spcPct val="100000"/>
              </a:lnSpc>
              <a:spcBef>
                <a:spcPts val="100"/>
              </a:spcBef>
            </a:pPr>
            <a:r>
              <a:rPr dirty="0"/>
              <a:t>Reducing an </a:t>
            </a:r>
            <a:r>
              <a:rPr spc="-5" dirty="0"/>
              <a:t>equation to Pair Of </a:t>
            </a:r>
            <a:r>
              <a:rPr dirty="0"/>
              <a:t>Linear </a:t>
            </a:r>
            <a:r>
              <a:rPr spc="-5" dirty="0"/>
              <a:t>Equation  </a:t>
            </a:r>
            <a:r>
              <a:rPr dirty="0"/>
              <a:t>In Two</a:t>
            </a:r>
            <a:r>
              <a:rPr spc="-10" dirty="0"/>
              <a:t> </a:t>
            </a:r>
            <a:r>
              <a:rPr dirty="0"/>
              <a:t>Variable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0491" y="1357629"/>
            <a:ext cx="3795395" cy="235013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87020" marR="5080" indent="-274320">
              <a:lnSpc>
                <a:spcPts val="2700"/>
              </a:lnSpc>
              <a:spcBef>
                <a:spcPts val="434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This is </a:t>
            </a:r>
            <a:r>
              <a:rPr sz="2500" spc="-10" dirty="0">
                <a:latin typeface="Georgia"/>
                <a:cs typeface="Georgia"/>
              </a:rPr>
              <a:t>done </a:t>
            </a:r>
            <a:r>
              <a:rPr sz="2500" spc="-5" dirty="0">
                <a:latin typeface="Georgia"/>
                <a:cs typeface="Georgia"/>
              </a:rPr>
              <a:t>to </a:t>
            </a:r>
            <a:r>
              <a:rPr sz="2500" spc="-50" dirty="0">
                <a:latin typeface="Georgia"/>
                <a:cs typeface="Georgia"/>
              </a:rPr>
              <a:t>equations  </a:t>
            </a:r>
            <a:r>
              <a:rPr sz="2500" spc="-10" dirty="0">
                <a:latin typeface="Georgia"/>
                <a:cs typeface="Georgia"/>
              </a:rPr>
              <a:t>which </a:t>
            </a:r>
            <a:r>
              <a:rPr sz="2500" spc="-5" dirty="0">
                <a:latin typeface="Georgia"/>
                <a:cs typeface="Georgia"/>
              </a:rPr>
              <a:t>are not in</a:t>
            </a:r>
            <a:r>
              <a:rPr sz="2500" spc="5" dirty="0">
                <a:latin typeface="Georgia"/>
                <a:cs typeface="Georgia"/>
              </a:rPr>
              <a:t> </a:t>
            </a:r>
            <a:r>
              <a:rPr sz="2500" spc="-10" dirty="0">
                <a:latin typeface="Georgia"/>
                <a:cs typeface="Georgia"/>
              </a:rPr>
              <a:t>form:-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D16248"/>
              </a:buClr>
              <a:buFont typeface="Arial"/>
              <a:buChar char=""/>
            </a:pPr>
            <a:endParaRPr sz="28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D16248"/>
              </a:buClr>
              <a:buFont typeface="Arial"/>
              <a:buChar char=""/>
            </a:pPr>
            <a:endParaRPr sz="3500">
              <a:latin typeface="Georgia"/>
              <a:cs typeface="Georgia"/>
            </a:endParaRPr>
          </a:p>
          <a:p>
            <a:pPr marL="287020" marR="57785" indent="-274320">
              <a:lnSpc>
                <a:spcPts val="2700"/>
              </a:lnSpc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For e.g. solving </a:t>
            </a:r>
            <a:r>
              <a:rPr sz="2500" spc="-55" dirty="0">
                <a:latin typeface="Georgia"/>
                <a:cs typeface="Georgia"/>
              </a:rPr>
              <a:t>equation  </a:t>
            </a:r>
            <a:r>
              <a:rPr sz="2500" spc="-5" dirty="0">
                <a:latin typeface="Georgia"/>
                <a:cs typeface="Georgia"/>
              </a:rPr>
              <a:t>such as </a:t>
            </a:r>
            <a:r>
              <a:rPr sz="2500" spc="-10" dirty="0">
                <a:latin typeface="Georgia"/>
                <a:cs typeface="Georgia"/>
              </a:rPr>
              <a:t>given</a:t>
            </a:r>
            <a:r>
              <a:rPr sz="2500" spc="-15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below:-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091" y="4978146"/>
            <a:ext cx="3553460" cy="7486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58419" marR="5080" indent="-45720">
              <a:lnSpc>
                <a:spcPts val="2700"/>
              </a:lnSpc>
              <a:spcBef>
                <a:spcPts val="434"/>
              </a:spcBef>
            </a:pPr>
            <a:r>
              <a:rPr sz="2500" spc="-5" dirty="0">
                <a:latin typeface="Georgia"/>
                <a:cs typeface="Georgia"/>
              </a:rPr>
              <a:t>…these </a:t>
            </a:r>
            <a:r>
              <a:rPr sz="2500" spc="-10" dirty="0">
                <a:latin typeface="Georgia"/>
                <a:cs typeface="Georgia"/>
              </a:rPr>
              <a:t>are </a:t>
            </a:r>
            <a:r>
              <a:rPr sz="2500" spc="-5" dirty="0">
                <a:latin typeface="Georgia"/>
                <a:cs typeface="Georgia"/>
              </a:rPr>
              <a:t>not in </a:t>
            </a:r>
            <a:r>
              <a:rPr sz="2500" spc="-10" dirty="0">
                <a:latin typeface="Georgia"/>
                <a:cs typeface="Georgia"/>
              </a:rPr>
              <a:t>general  form.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8200" y="2286000"/>
            <a:ext cx="2228215" cy="2277110"/>
            <a:chOff x="838200" y="2286000"/>
            <a:chExt cx="2228215" cy="2277110"/>
          </a:xfrm>
        </p:grpSpPr>
        <p:sp>
          <p:nvSpPr>
            <p:cNvPr id="7" name="object 7"/>
            <p:cNvSpPr/>
            <p:nvPr/>
          </p:nvSpPr>
          <p:spPr>
            <a:xfrm>
              <a:off x="914400" y="2286000"/>
              <a:ext cx="2151888" cy="2971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00" y="2667000"/>
              <a:ext cx="2133600" cy="304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8200" y="4114800"/>
              <a:ext cx="1219200" cy="4480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838200" y="4648200"/>
            <a:ext cx="1219200" cy="448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491" y="1395729"/>
            <a:ext cx="230124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spc="-535" dirty="0">
                <a:solidFill>
                  <a:srgbClr val="D16248"/>
                </a:solidFill>
                <a:latin typeface="Arial"/>
                <a:cs typeface="Arial"/>
              </a:rPr>
              <a:t> </a:t>
            </a:r>
            <a:r>
              <a:rPr sz="2500" spc="-5" dirty="0">
                <a:solidFill>
                  <a:srgbClr val="000000"/>
                </a:solidFill>
              </a:rPr>
              <a:t>In such </a:t>
            </a:r>
            <a:r>
              <a:rPr sz="2500" spc="-10" dirty="0">
                <a:solidFill>
                  <a:srgbClr val="000000"/>
                </a:solidFill>
              </a:rPr>
              <a:t>case</a:t>
            </a:r>
            <a:r>
              <a:rPr sz="2500" spc="-25" dirty="0">
                <a:solidFill>
                  <a:srgbClr val="000000"/>
                </a:solidFill>
              </a:rPr>
              <a:t> </a:t>
            </a:r>
            <a:r>
              <a:rPr sz="2500" spc="-165" dirty="0">
                <a:solidFill>
                  <a:srgbClr val="000000"/>
                </a:solidFill>
              </a:rPr>
              <a:t>:-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0491" y="2767711"/>
            <a:ext cx="3747135" cy="2921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 algn="just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Now we get </a:t>
            </a:r>
            <a:r>
              <a:rPr sz="2500" spc="-10" dirty="0">
                <a:latin typeface="Georgia"/>
                <a:cs typeface="Georgia"/>
              </a:rPr>
              <a:t>the </a:t>
            </a:r>
            <a:r>
              <a:rPr sz="2500" spc="-55" dirty="0">
                <a:latin typeface="Georgia"/>
                <a:cs typeface="Georgia"/>
              </a:rPr>
              <a:t>equation  </a:t>
            </a:r>
            <a:r>
              <a:rPr sz="2500" spc="-5" dirty="0">
                <a:latin typeface="Georgia"/>
                <a:cs typeface="Georgia"/>
              </a:rPr>
              <a:t>in general form </a:t>
            </a:r>
            <a:r>
              <a:rPr sz="2500" dirty="0">
                <a:latin typeface="Georgia"/>
                <a:cs typeface="Georgia"/>
              </a:rPr>
              <a:t>i.e.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D16248"/>
              </a:buClr>
              <a:buFont typeface="Arial"/>
              <a:buChar char=""/>
            </a:pPr>
            <a:endParaRPr sz="3650">
              <a:latin typeface="Georgia"/>
              <a:cs typeface="Georgia"/>
            </a:endParaRPr>
          </a:p>
          <a:p>
            <a:pPr marL="287020" marR="95250" indent="-274320" algn="just">
              <a:lnSpc>
                <a:spcPct val="100000"/>
              </a:lnSpc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Now </a:t>
            </a:r>
            <a:r>
              <a:rPr sz="2500" spc="-10" dirty="0">
                <a:latin typeface="Georgia"/>
                <a:cs typeface="Georgia"/>
              </a:rPr>
              <a:t>solve the </a:t>
            </a:r>
            <a:r>
              <a:rPr sz="2500" spc="-5" dirty="0">
                <a:latin typeface="Georgia"/>
                <a:cs typeface="Georgia"/>
              </a:rPr>
              <a:t>equation  using any </a:t>
            </a:r>
            <a:r>
              <a:rPr sz="2500" spc="-10" dirty="0">
                <a:latin typeface="Georgia"/>
                <a:cs typeface="Georgia"/>
              </a:rPr>
              <a:t>method </a:t>
            </a:r>
            <a:r>
              <a:rPr sz="2500" spc="-5" dirty="0">
                <a:latin typeface="Georgia"/>
                <a:cs typeface="Georgia"/>
              </a:rPr>
              <a:t>to </a:t>
            </a:r>
            <a:r>
              <a:rPr sz="2500" spc="-10" dirty="0">
                <a:latin typeface="Georgia"/>
                <a:cs typeface="Georgia"/>
              </a:rPr>
              <a:t>get  </a:t>
            </a:r>
            <a:r>
              <a:rPr sz="2500" spc="-5" dirty="0">
                <a:latin typeface="Georgia"/>
                <a:cs typeface="Georgia"/>
              </a:rPr>
              <a:t>p=2 ,</a:t>
            </a:r>
            <a:r>
              <a:rPr sz="2500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q=3.</a:t>
            </a:r>
            <a:endParaRPr sz="2500">
              <a:latin typeface="Georgia"/>
              <a:cs typeface="Georgia"/>
            </a:endParaRPr>
          </a:p>
          <a:p>
            <a:pPr marL="287020" indent="-274320" algn="just">
              <a:lnSpc>
                <a:spcPct val="100000"/>
              </a:lnSpc>
              <a:spcBef>
                <a:spcPts val="6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Substitute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5800" y="1981200"/>
            <a:ext cx="2984500" cy="3845560"/>
            <a:chOff x="685800" y="1981200"/>
            <a:chExt cx="2984500" cy="3845560"/>
          </a:xfrm>
        </p:grpSpPr>
        <p:sp>
          <p:nvSpPr>
            <p:cNvPr id="6" name="object 6"/>
            <p:cNvSpPr/>
            <p:nvPr/>
          </p:nvSpPr>
          <p:spPr>
            <a:xfrm>
              <a:off x="762000" y="1981200"/>
              <a:ext cx="609600" cy="457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400" y="1981200"/>
              <a:ext cx="533400" cy="4541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5800" y="3810000"/>
              <a:ext cx="1295400" cy="2667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86000" y="3787139"/>
              <a:ext cx="1143000" cy="2621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86000" y="5334000"/>
              <a:ext cx="1383791" cy="4922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686" y="412750"/>
            <a:ext cx="168846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Contents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80491" y="1318538"/>
            <a:ext cx="3776345" cy="34556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Introduction</a:t>
            </a:r>
            <a:endParaRPr sz="2500">
              <a:latin typeface="Georgia"/>
              <a:cs typeface="Georgia"/>
            </a:endParaRPr>
          </a:p>
          <a:p>
            <a:pPr marL="287020" marR="1332230" indent="-274320">
              <a:lnSpc>
                <a:spcPct val="100000"/>
              </a:lnSpc>
              <a:spcBef>
                <a:spcPts val="60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10" dirty="0">
                <a:latin typeface="Georgia"/>
                <a:cs typeface="Georgia"/>
              </a:rPr>
              <a:t>Graphical  </a:t>
            </a:r>
            <a:r>
              <a:rPr sz="2500" spc="-5" dirty="0">
                <a:latin typeface="Georgia"/>
                <a:cs typeface="Georgia"/>
              </a:rPr>
              <a:t>R</a:t>
            </a:r>
            <a:r>
              <a:rPr sz="2500" dirty="0">
                <a:latin typeface="Georgia"/>
                <a:cs typeface="Georgia"/>
              </a:rPr>
              <a:t>e</a:t>
            </a:r>
            <a:r>
              <a:rPr sz="2500" spc="-10" dirty="0">
                <a:latin typeface="Georgia"/>
                <a:cs typeface="Georgia"/>
              </a:rPr>
              <a:t>pr</a:t>
            </a:r>
            <a:r>
              <a:rPr sz="2500" spc="-5" dirty="0">
                <a:latin typeface="Georgia"/>
                <a:cs typeface="Georgia"/>
              </a:rPr>
              <a:t>e</a:t>
            </a:r>
            <a:r>
              <a:rPr sz="2500" spc="-10" dirty="0">
                <a:latin typeface="Georgia"/>
                <a:cs typeface="Georgia"/>
              </a:rPr>
              <a:t>s</a:t>
            </a:r>
            <a:r>
              <a:rPr sz="2500" spc="-5" dirty="0">
                <a:latin typeface="Georgia"/>
                <a:cs typeface="Georgia"/>
              </a:rPr>
              <a:t>ent</a:t>
            </a:r>
            <a:r>
              <a:rPr sz="2500" dirty="0">
                <a:latin typeface="Georgia"/>
                <a:cs typeface="Georgia"/>
              </a:rPr>
              <a:t>a</a:t>
            </a:r>
            <a:r>
              <a:rPr sz="2500" spc="-10" dirty="0">
                <a:latin typeface="Georgia"/>
                <a:cs typeface="Georgia"/>
              </a:rPr>
              <a:t>tion</a:t>
            </a:r>
            <a:endParaRPr sz="2500">
              <a:latin typeface="Georgia"/>
              <a:cs typeface="Georg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Algebraic</a:t>
            </a:r>
            <a:r>
              <a:rPr sz="2500" dirty="0">
                <a:latin typeface="Georgia"/>
                <a:cs typeface="Georgia"/>
              </a:rPr>
              <a:t> </a:t>
            </a:r>
            <a:r>
              <a:rPr sz="2500" spc="-10" dirty="0">
                <a:latin typeface="Georgia"/>
                <a:cs typeface="Georgia"/>
              </a:rPr>
              <a:t>Method</a:t>
            </a:r>
            <a:endParaRPr sz="2500">
              <a:latin typeface="Georgia"/>
              <a:cs typeface="Georgia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10" dirty="0">
                <a:latin typeface="Georgia"/>
                <a:cs typeface="Georgia"/>
              </a:rPr>
              <a:t>Equation </a:t>
            </a:r>
            <a:r>
              <a:rPr sz="2500" spc="-5" dirty="0">
                <a:latin typeface="Georgia"/>
                <a:cs typeface="Georgia"/>
              </a:rPr>
              <a:t>reducible </a:t>
            </a:r>
            <a:r>
              <a:rPr sz="2500" spc="-10" dirty="0">
                <a:latin typeface="Georgia"/>
                <a:cs typeface="Georgia"/>
              </a:rPr>
              <a:t>to  </a:t>
            </a:r>
            <a:r>
              <a:rPr sz="2500" spc="-5" dirty="0">
                <a:latin typeface="Georgia"/>
                <a:cs typeface="Georgia"/>
              </a:rPr>
              <a:t>pair of </a:t>
            </a:r>
            <a:r>
              <a:rPr sz="2500" dirty="0">
                <a:latin typeface="Georgia"/>
                <a:cs typeface="Georgia"/>
              </a:rPr>
              <a:t>linear </a:t>
            </a:r>
            <a:r>
              <a:rPr sz="2500" spc="-10" dirty="0">
                <a:latin typeface="Georgia"/>
                <a:cs typeface="Georgia"/>
              </a:rPr>
              <a:t>equation </a:t>
            </a:r>
            <a:r>
              <a:rPr sz="2500" spc="-5" dirty="0">
                <a:latin typeface="Georgia"/>
                <a:cs typeface="Georgia"/>
              </a:rPr>
              <a:t>in  </a:t>
            </a:r>
            <a:r>
              <a:rPr sz="2500" spc="-10" dirty="0">
                <a:latin typeface="Georgia"/>
                <a:cs typeface="Georgia"/>
              </a:rPr>
              <a:t>two </a:t>
            </a:r>
            <a:r>
              <a:rPr sz="2500" spc="-5" dirty="0">
                <a:latin typeface="Georgia"/>
                <a:cs typeface="Georgia"/>
              </a:rPr>
              <a:t>variable.</a:t>
            </a:r>
            <a:endParaRPr sz="2500">
              <a:latin typeface="Georgia"/>
              <a:cs typeface="Georgi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Summary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1497" y="2070049"/>
            <a:ext cx="2363470" cy="1861820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6650"/>
              </a:lnSpc>
              <a:spcBef>
                <a:spcPts val="1285"/>
              </a:spcBef>
            </a:pPr>
            <a:r>
              <a:rPr sz="6500" dirty="0">
                <a:solidFill>
                  <a:srgbClr val="FFFFFF"/>
                </a:solidFill>
              </a:rPr>
              <a:t>Tha</a:t>
            </a:r>
            <a:r>
              <a:rPr sz="6500" spc="-20" dirty="0">
                <a:solidFill>
                  <a:srgbClr val="FFFFFF"/>
                </a:solidFill>
              </a:rPr>
              <a:t>n</a:t>
            </a:r>
            <a:r>
              <a:rPr sz="6500" dirty="0">
                <a:solidFill>
                  <a:srgbClr val="FFFFFF"/>
                </a:solidFill>
              </a:rPr>
              <a:t>k  </a:t>
            </a:r>
            <a:r>
              <a:rPr sz="6500" spc="-5" dirty="0">
                <a:solidFill>
                  <a:srgbClr val="FFFFFF"/>
                </a:solidFill>
              </a:rPr>
              <a:t>You</a:t>
            </a:r>
            <a:endParaRPr sz="6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94482" y="2036826"/>
              <a:ext cx="3261995" cy="2480310"/>
            </a:xfrm>
            <a:custGeom>
              <a:avLst/>
              <a:gdLst/>
              <a:ahLst/>
              <a:cxnLst/>
              <a:rect l="l" t="t" r="r" b="b"/>
              <a:pathLst>
                <a:path w="3261995" h="2480310">
                  <a:moveTo>
                    <a:pt x="1630298" y="0"/>
                  </a:moveTo>
                  <a:lnTo>
                    <a:pt x="1630298" y="1240027"/>
                  </a:lnTo>
                  <a:lnTo>
                    <a:pt x="1347216" y="1240027"/>
                  </a:lnTo>
                </a:path>
                <a:path w="3261995" h="2480310">
                  <a:moveTo>
                    <a:pt x="1630680" y="0"/>
                  </a:moveTo>
                  <a:lnTo>
                    <a:pt x="1630680" y="2196973"/>
                  </a:lnTo>
                  <a:lnTo>
                    <a:pt x="3261487" y="2196973"/>
                  </a:lnTo>
                  <a:lnTo>
                    <a:pt x="3261487" y="2480056"/>
                  </a:lnTo>
                </a:path>
                <a:path w="3261995" h="2480310">
                  <a:moveTo>
                    <a:pt x="1630807" y="0"/>
                  </a:moveTo>
                  <a:lnTo>
                    <a:pt x="1630807" y="2196973"/>
                  </a:lnTo>
                  <a:lnTo>
                    <a:pt x="0" y="2196973"/>
                  </a:lnTo>
                  <a:lnTo>
                    <a:pt x="0" y="2480056"/>
                  </a:lnTo>
                </a:path>
              </a:pathLst>
            </a:custGeom>
            <a:ln w="10668">
              <a:solidFill>
                <a:srgbClr val="A64D38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77946" y="689609"/>
              <a:ext cx="2694940" cy="1347470"/>
            </a:xfrm>
            <a:custGeom>
              <a:avLst/>
              <a:gdLst/>
              <a:ahLst/>
              <a:cxnLst/>
              <a:rect l="l" t="t" r="r" b="b"/>
              <a:pathLst>
                <a:path w="2694940" h="1347470">
                  <a:moveTo>
                    <a:pt x="2694431" y="0"/>
                  </a:moveTo>
                  <a:lnTo>
                    <a:pt x="0" y="0"/>
                  </a:lnTo>
                  <a:lnTo>
                    <a:pt x="0" y="1347215"/>
                  </a:lnTo>
                  <a:lnTo>
                    <a:pt x="2694431" y="1347215"/>
                  </a:lnTo>
                  <a:lnTo>
                    <a:pt x="2694431" y="0"/>
                  </a:lnTo>
                  <a:close/>
                </a:path>
              </a:pathLst>
            </a:custGeom>
            <a:solidFill>
              <a:srgbClr val="D1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77946" y="689609"/>
              <a:ext cx="2694940" cy="1347470"/>
            </a:xfrm>
            <a:custGeom>
              <a:avLst/>
              <a:gdLst/>
              <a:ahLst/>
              <a:cxnLst/>
              <a:rect l="l" t="t" r="r" b="b"/>
              <a:pathLst>
                <a:path w="2694940" h="1347470">
                  <a:moveTo>
                    <a:pt x="0" y="1347215"/>
                  </a:moveTo>
                  <a:lnTo>
                    <a:pt x="2694431" y="1347215"/>
                  </a:lnTo>
                  <a:lnTo>
                    <a:pt x="2694431" y="0"/>
                  </a:lnTo>
                  <a:lnTo>
                    <a:pt x="0" y="0"/>
                  </a:lnTo>
                  <a:lnTo>
                    <a:pt x="0" y="1347215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61053" y="1053846"/>
            <a:ext cx="172783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FFFFFF"/>
                </a:solidFill>
              </a:rPr>
              <a:t>Equation</a:t>
            </a:r>
            <a:endParaRPr sz="3300"/>
          </a:p>
        </p:txBody>
      </p:sp>
      <p:grpSp>
        <p:nvGrpSpPr>
          <p:cNvPr id="8" name="object 8"/>
          <p:cNvGrpSpPr/>
          <p:nvPr/>
        </p:nvGrpSpPr>
        <p:grpSpPr>
          <a:xfrm>
            <a:off x="1740344" y="4512500"/>
            <a:ext cx="2707005" cy="1358265"/>
            <a:chOff x="1740344" y="4512500"/>
            <a:chExt cx="2707005" cy="1358265"/>
          </a:xfrm>
        </p:grpSpPr>
        <p:sp>
          <p:nvSpPr>
            <p:cNvPr id="9" name="object 9"/>
            <p:cNvSpPr/>
            <p:nvPr/>
          </p:nvSpPr>
          <p:spPr>
            <a:xfrm>
              <a:off x="1745742" y="4517898"/>
              <a:ext cx="2696210" cy="1347470"/>
            </a:xfrm>
            <a:custGeom>
              <a:avLst/>
              <a:gdLst/>
              <a:ahLst/>
              <a:cxnLst/>
              <a:rect l="l" t="t" r="r" b="b"/>
              <a:pathLst>
                <a:path w="2696210" h="1347470">
                  <a:moveTo>
                    <a:pt x="2695956" y="0"/>
                  </a:moveTo>
                  <a:lnTo>
                    <a:pt x="0" y="0"/>
                  </a:lnTo>
                  <a:lnTo>
                    <a:pt x="0" y="1347215"/>
                  </a:lnTo>
                  <a:lnTo>
                    <a:pt x="2695956" y="1347215"/>
                  </a:lnTo>
                  <a:lnTo>
                    <a:pt x="2695956" y="0"/>
                  </a:lnTo>
                  <a:close/>
                </a:path>
              </a:pathLst>
            </a:custGeom>
            <a:solidFill>
              <a:srgbClr val="D1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5742" y="4517898"/>
              <a:ext cx="2696210" cy="1347470"/>
            </a:xfrm>
            <a:custGeom>
              <a:avLst/>
              <a:gdLst/>
              <a:ahLst/>
              <a:cxnLst/>
              <a:rect l="l" t="t" r="r" b="b"/>
              <a:pathLst>
                <a:path w="2696210" h="1347470">
                  <a:moveTo>
                    <a:pt x="0" y="1347215"/>
                  </a:moveTo>
                  <a:lnTo>
                    <a:pt x="2695956" y="1347215"/>
                  </a:lnTo>
                  <a:lnTo>
                    <a:pt x="2695956" y="0"/>
                  </a:lnTo>
                  <a:lnTo>
                    <a:pt x="0" y="0"/>
                  </a:lnTo>
                  <a:lnTo>
                    <a:pt x="0" y="1347215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71598" y="4453890"/>
            <a:ext cx="2444750" cy="13849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indent="-635" algn="ctr">
              <a:lnSpc>
                <a:spcPts val="3370"/>
              </a:lnSpc>
              <a:spcBef>
                <a:spcPts val="700"/>
              </a:spcBef>
            </a:pPr>
            <a:r>
              <a:rPr sz="3300" dirty="0">
                <a:solidFill>
                  <a:srgbClr val="FFFFFF"/>
                </a:solidFill>
                <a:latin typeface="Georgia"/>
                <a:cs typeface="Georgia"/>
              </a:rPr>
              <a:t>Linear  </a:t>
            </a: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Equation </a:t>
            </a:r>
            <a:r>
              <a:rPr sz="3300" dirty="0">
                <a:solidFill>
                  <a:srgbClr val="FFFFFF"/>
                </a:solidFill>
                <a:latin typeface="Georgia"/>
                <a:cs typeface="Georgia"/>
              </a:rPr>
              <a:t>in  </a:t>
            </a: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3300" spc="-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300" dirty="0">
                <a:solidFill>
                  <a:srgbClr val="FFFFFF"/>
                </a:solidFill>
                <a:latin typeface="Georgia"/>
                <a:cs typeface="Georgia"/>
              </a:rPr>
              <a:t>Variable</a:t>
            </a:r>
            <a:endParaRPr sz="3300">
              <a:latin typeface="Georgia"/>
              <a:cs typeface="Georg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03228" y="4512500"/>
            <a:ext cx="2707005" cy="1358265"/>
            <a:chOff x="5003228" y="4512500"/>
            <a:chExt cx="2707005" cy="1358265"/>
          </a:xfrm>
        </p:grpSpPr>
        <p:sp>
          <p:nvSpPr>
            <p:cNvPr id="13" name="object 13"/>
            <p:cNvSpPr/>
            <p:nvPr/>
          </p:nvSpPr>
          <p:spPr>
            <a:xfrm>
              <a:off x="5008625" y="4517898"/>
              <a:ext cx="2696210" cy="1347470"/>
            </a:xfrm>
            <a:custGeom>
              <a:avLst/>
              <a:gdLst/>
              <a:ahLst/>
              <a:cxnLst/>
              <a:rect l="l" t="t" r="r" b="b"/>
              <a:pathLst>
                <a:path w="2696209" h="1347470">
                  <a:moveTo>
                    <a:pt x="2695955" y="0"/>
                  </a:moveTo>
                  <a:lnTo>
                    <a:pt x="0" y="0"/>
                  </a:lnTo>
                  <a:lnTo>
                    <a:pt x="0" y="1347215"/>
                  </a:lnTo>
                  <a:lnTo>
                    <a:pt x="2695955" y="1347215"/>
                  </a:lnTo>
                  <a:lnTo>
                    <a:pt x="2695955" y="0"/>
                  </a:lnTo>
                  <a:close/>
                </a:path>
              </a:pathLst>
            </a:custGeom>
            <a:solidFill>
              <a:srgbClr val="D1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08625" y="4517898"/>
              <a:ext cx="2696210" cy="1347470"/>
            </a:xfrm>
            <a:custGeom>
              <a:avLst/>
              <a:gdLst/>
              <a:ahLst/>
              <a:cxnLst/>
              <a:rect l="l" t="t" r="r" b="b"/>
              <a:pathLst>
                <a:path w="2696209" h="1347470">
                  <a:moveTo>
                    <a:pt x="0" y="1347215"/>
                  </a:moveTo>
                  <a:lnTo>
                    <a:pt x="2695955" y="1347215"/>
                  </a:lnTo>
                  <a:lnTo>
                    <a:pt x="2695955" y="0"/>
                  </a:lnTo>
                  <a:lnTo>
                    <a:pt x="0" y="0"/>
                  </a:lnTo>
                  <a:lnTo>
                    <a:pt x="0" y="1347215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117084" y="4453890"/>
            <a:ext cx="2478405" cy="13849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indent="-635" algn="ctr">
              <a:lnSpc>
                <a:spcPts val="3370"/>
              </a:lnSpc>
              <a:spcBef>
                <a:spcPts val="700"/>
              </a:spcBef>
            </a:pPr>
            <a:r>
              <a:rPr sz="3300" dirty="0">
                <a:solidFill>
                  <a:srgbClr val="FFFFFF"/>
                </a:solidFill>
                <a:latin typeface="Georgia"/>
                <a:cs typeface="Georgia"/>
              </a:rPr>
              <a:t>Linear  </a:t>
            </a: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Equation </a:t>
            </a:r>
            <a:r>
              <a:rPr sz="3300" dirty="0">
                <a:solidFill>
                  <a:srgbClr val="FFFFFF"/>
                </a:solidFill>
                <a:latin typeface="Georgia"/>
                <a:cs typeface="Georgia"/>
              </a:rPr>
              <a:t>in  Two</a:t>
            </a:r>
            <a:r>
              <a:rPr sz="3300" spc="-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300" dirty="0">
                <a:solidFill>
                  <a:srgbClr val="FFFFFF"/>
                </a:solidFill>
                <a:latin typeface="Georgia"/>
                <a:cs typeface="Georgia"/>
              </a:rPr>
              <a:t>Variable</a:t>
            </a:r>
            <a:endParaRPr sz="3300">
              <a:latin typeface="Georgia"/>
              <a:cs typeface="Georgi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740407" y="2598420"/>
            <a:ext cx="2707005" cy="1358265"/>
            <a:chOff x="1740407" y="2598420"/>
            <a:chExt cx="2707005" cy="1358265"/>
          </a:xfrm>
        </p:grpSpPr>
        <p:sp>
          <p:nvSpPr>
            <p:cNvPr id="17" name="object 17"/>
            <p:cNvSpPr/>
            <p:nvPr/>
          </p:nvSpPr>
          <p:spPr>
            <a:xfrm>
              <a:off x="1745741" y="2603754"/>
              <a:ext cx="2696210" cy="1347470"/>
            </a:xfrm>
            <a:custGeom>
              <a:avLst/>
              <a:gdLst/>
              <a:ahLst/>
              <a:cxnLst/>
              <a:rect l="l" t="t" r="r" b="b"/>
              <a:pathLst>
                <a:path w="2696210" h="1347470">
                  <a:moveTo>
                    <a:pt x="2695956" y="0"/>
                  </a:moveTo>
                  <a:lnTo>
                    <a:pt x="0" y="0"/>
                  </a:lnTo>
                  <a:lnTo>
                    <a:pt x="0" y="1347216"/>
                  </a:lnTo>
                  <a:lnTo>
                    <a:pt x="2695956" y="1347216"/>
                  </a:lnTo>
                  <a:lnTo>
                    <a:pt x="2695956" y="0"/>
                  </a:lnTo>
                  <a:close/>
                </a:path>
              </a:pathLst>
            </a:custGeom>
            <a:solidFill>
              <a:srgbClr val="D1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5741" y="2603754"/>
              <a:ext cx="2696210" cy="1347470"/>
            </a:xfrm>
            <a:custGeom>
              <a:avLst/>
              <a:gdLst/>
              <a:ahLst/>
              <a:cxnLst/>
              <a:rect l="l" t="t" r="r" b="b"/>
              <a:pathLst>
                <a:path w="2696210" h="1347470">
                  <a:moveTo>
                    <a:pt x="0" y="1347216"/>
                  </a:moveTo>
                  <a:lnTo>
                    <a:pt x="2695956" y="1347216"/>
                  </a:lnTo>
                  <a:lnTo>
                    <a:pt x="2695956" y="0"/>
                  </a:lnTo>
                  <a:lnTo>
                    <a:pt x="0" y="0"/>
                  </a:lnTo>
                  <a:lnTo>
                    <a:pt x="0" y="1347216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229992" y="2753614"/>
            <a:ext cx="1727200" cy="95694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 indent="245110">
              <a:lnSpc>
                <a:spcPts val="3370"/>
              </a:lnSpc>
              <a:spcBef>
                <a:spcPts val="705"/>
              </a:spcBef>
            </a:pPr>
            <a:r>
              <a:rPr sz="3300" dirty="0">
                <a:solidFill>
                  <a:srgbClr val="FFFFFF"/>
                </a:solidFill>
                <a:latin typeface="Georgia"/>
                <a:cs typeface="Georgia"/>
              </a:rPr>
              <a:t>Linear  </a:t>
            </a:r>
            <a:r>
              <a:rPr sz="3300" spc="-5" dirty="0">
                <a:solidFill>
                  <a:srgbClr val="FFFFFF"/>
                </a:solidFill>
                <a:latin typeface="Georgia"/>
                <a:cs typeface="Georgia"/>
              </a:rPr>
              <a:t>Equation</a:t>
            </a:r>
            <a:endParaRPr sz="3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8285" y="412750"/>
            <a:ext cx="610108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/>
              <a:t>Linear </a:t>
            </a:r>
            <a:r>
              <a:rPr sz="3300" spc="-5" dirty="0"/>
              <a:t>Equation </a:t>
            </a:r>
            <a:r>
              <a:rPr sz="3300" dirty="0"/>
              <a:t>In Two</a:t>
            </a:r>
            <a:r>
              <a:rPr sz="3300" spc="-100" dirty="0"/>
              <a:t> </a:t>
            </a:r>
            <a:r>
              <a:rPr sz="3300" dirty="0"/>
              <a:t>Variable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80491" y="1395729"/>
            <a:ext cx="3710304" cy="4217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43560" indent="-274320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Expressed using </a:t>
            </a:r>
            <a:r>
              <a:rPr sz="2500" spc="-140" dirty="0">
                <a:latin typeface="Georgia"/>
                <a:cs typeface="Georgia"/>
              </a:rPr>
              <a:t>two  </a:t>
            </a:r>
            <a:r>
              <a:rPr sz="2500" spc="-5" dirty="0">
                <a:latin typeface="Georgia"/>
                <a:cs typeface="Georgia"/>
              </a:rPr>
              <a:t>variable</a:t>
            </a:r>
            <a:endParaRPr sz="2500">
              <a:latin typeface="Georgia"/>
              <a:cs typeface="Georgia"/>
            </a:endParaRPr>
          </a:p>
          <a:p>
            <a:pPr marL="287020" marR="26034" indent="-274320">
              <a:lnSpc>
                <a:spcPct val="100000"/>
              </a:lnSpc>
              <a:spcBef>
                <a:spcPts val="60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Can </a:t>
            </a:r>
            <a:r>
              <a:rPr sz="2500" spc="-10" dirty="0">
                <a:latin typeface="Georgia"/>
                <a:cs typeface="Georgia"/>
              </a:rPr>
              <a:t>have </a:t>
            </a:r>
            <a:r>
              <a:rPr sz="2500" spc="-5" dirty="0">
                <a:latin typeface="Georgia"/>
                <a:cs typeface="Georgia"/>
              </a:rPr>
              <a:t>infinite nos. </a:t>
            </a:r>
            <a:r>
              <a:rPr sz="2500" spc="-204" dirty="0">
                <a:latin typeface="Georgia"/>
                <a:cs typeface="Georgia"/>
              </a:rPr>
              <a:t>of  </a:t>
            </a:r>
            <a:r>
              <a:rPr sz="2500" spc="-5" dirty="0">
                <a:latin typeface="Georgia"/>
                <a:cs typeface="Georgia"/>
              </a:rPr>
              <a:t>solution</a:t>
            </a:r>
            <a:endParaRPr sz="2500">
              <a:latin typeface="Georgia"/>
              <a:cs typeface="Georgia"/>
            </a:endParaRPr>
          </a:p>
          <a:p>
            <a:pPr marL="287020" marR="831850" indent="-274320">
              <a:lnSpc>
                <a:spcPct val="100000"/>
              </a:lnSpc>
              <a:spcBef>
                <a:spcPts val="600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General form </a:t>
            </a:r>
            <a:r>
              <a:rPr sz="2500" spc="-10" dirty="0">
                <a:latin typeface="Georgia"/>
                <a:cs typeface="Georgia"/>
              </a:rPr>
              <a:t>of  </a:t>
            </a:r>
            <a:r>
              <a:rPr sz="2500" spc="-5" dirty="0">
                <a:latin typeface="Georgia"/>
                <a:cs typeface="Georgia"/>
              </a:rPr>
              <a:t>representation</a:t>
            </a:r>
            <a:r>
              <a:rPr sz="2500" spc="-25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is:-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D16248"/>
              </a:buClr>
              <a:buFont typeface="Arial"/>
              <a:buChar char=""/>
            </a:pPr>
            <a:endParaRPr sz="3650">
              <a:latin typeface="Georgia"/>
              <a:cs typeface="Georgia"/>
            </a:endParaRPr>
          </a:p>
          <a:p>
            <a:pPr marL="287020" marR="5080" indent="-274320">
              <a:lnSpc>
                <a:spcPct val="100000"/>
              </a:lnSpc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Here above a and b </a:t>
            </a:r>
            <a:r>
              <a:rPr sz="2500" spc="-105" dirty="0">
                <a:latin typeface="Georgia"/>
                <a:cs typeface="Georgia"/>
              </a:rPr>
              <a:t>both  </a:t>
            </a:r>
            <a:r>
              <a:rPr sz="2500" spc="-5" dirty="0">
                <a:latin typeface="Georgia"/>
                <a:cs typeface="Georgia"/>
              </a:rPr>
              <a:t>are non</a:t>
            </a:r>
            <a:r>
              <a:rPr sz="2500" spc="5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zero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362585" algn="l"/>
              </a:tabLst>
            </a:pPr>
            <a:r>
              <a:rPr sz="2100" spc="-535" dirty="0">
                <a:solidFill>
                  <a:srgbClr val="D16248"/>
                </a:solidFill>
                <a:latin typeface="Arial"/>
                <a:cs typeface="Arial"/>
              </a:rPr>
              <a:t>	</a:t>
            </a:r>
            <a:r>
              <a:rPr sz="2500" spc="-5" dirty="0">
                <a:latin typeface="Georgia"/>
                <a:cs typeface="Georgia"/>
              </a:rPr>
              <a:t>e.g. -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00" y="4038600"/>
            <a:ext cx="2679700" cy="1676400"/>
            <a:chOff x="914400" y="4038600"/>
            <a:chExt cx="2679700" cy="1676400"/>
          </a:xfrm>
        </p:grpSpPr>
        <p:sp>
          <p:nvSpPr>
            <p:cNvPr id="6" name="object 6"/>
            <p:cNvSpPr/>
            <p:nvPr/>
          </p:nvSpPr>
          <p:spPr>
            <a:xfrm>
              <a:off x="914400" y="4038600"/>
              <a:ext cx="1676400" cy="3291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05000" y="5334000"/>
              <a:ext cx="1688592" cy="381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92936"/>
            <a:ext cx="8839200" cy="4996180"/>
          </a:xfrm>
          <a:custGeom>
            <a:avLst/>
            <a:gdLst/>
            <a:ahLst/>
            <a:cxnLst/>
            <a:rect l="l" t="t" r="r" b="b"/>
            <a:pathLst>
              <a:path w="8839200" h="4996180">
                <a:moveTo>
                  <a:pt x="0" y="4995672"/>
                </a:moveTo>
                <a:lnTo>
                  <a:pt x="8839200" y="4995672"/>
                </a:lnTo>
                <a:lnTo>
                  <a:pt x="8839200" y="0"/>
                </a:lnTo>
                <a:lnTo>
                  <a:pt x="0" y="0"/>
                </a:lnTo>
                <a:lnTo>
                  <a:pt x="0" y="4995672"/>
                </a:lnTo>
                <a:close/>
              </a:path>
            </a:pathLst>
          </a:custGeom>
          <a:solidFill>
            <a:srgbClr val="C5D1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6697980"/>
            <a:ext cx="8839200" cy="7620"/>
          </a:xfrm>
          <a:custGeom>
            <a:avLst/>
            <a:gdLst/>
            <a:ahLst/>
            <a:cxnLst/>
            <a:rect l="l" t="t" r="r" b="b"/>
            <a:pathLst>
              <a:path w="8839200" h="7620">
                <a:moveTo>
                  <a:pt x="0" y="7619"/>
                </a:moveTo>
                <a:lnTo>
                  <a:pt x="8839200" y="7619"/>
                </a:lnTo>
                <a:lnTo>
                  <a:pt x="883920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C5D1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5599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8991600" y="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392936"/>
                  </a:lnTo>
                  <a:lnTo>
                    <a:pt x="0" y="6858000"/>
                  </a:lnTo>
                  <a:lnTo>
                    <a:pt x="152400" y="6858000"/>
                  </a:lnTo>
                  <a:lnTo>
                    <a:pt x="152400" y="1392936"/>
                  </a:lnTo>
                  <a:lnTo>
                    <a:pt x="8991600" y="1392936"/>
                  </a:lnTo>
                  <a:lnTo>
                    <a:pt x="8991600" y="6858000"/>
                  </a:lnTo>
                  <a:lnTo>
                    <a:pt x="9144000" y="6858000"/>
                  </a:lnTo>
                  <a:lnTo>
                    <a:pt x="9144000" y="1392936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352" y="6388608"/>
              <a:ext cx="8833485" cy="309880"/>
            </a:xfrm>
            <a:custGeom>
              <a:avLst/>
              <a:gdLst/>
              <a:ahLst/>
              <a:cxnLst/>
              <a:rect l="l" t="t" r="r" b="b"/>
              <a:pathLst>
                <a:path w="8833485" h="309879">
                  <a:moveTo>
                    <a:pt x="8833104" y="0"/>
                  </a:moveTo>
                  <a:lnTo>
                    <a:pt x="0" y="0"/>
                  </a:lnTo>
                  <a:lnTo>
                    <a:pt x="0" y="309371"/>
                  </a:lnTo>
                  <a:lnTo>
                    <a:pt x="8833104" y="309371"/>
                  </a:lnTo>
                  <a:lnTo>
                    <a:pt x="8833104" y="0"/>
                  </a:lnTo>
                  <a:close/>
                </a:path>
              </a:pathLst>
            </a:custGeom>
            <a:solidFill>
              <a:srgbClr val="8BA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400" y="155447"/>
              <a:ext cx="8833485" cy="6547484"/>
            </a:xfrm>
            <a:custGeom>
              <a:avLst/>
              <a:gdLst/>
              <a:ahLst/>
              <a:cxnLst/>
              <a:rect l="l" t="t" r="r" b="b"/>
              <a:pathLst>
                <a:path w="8833485" h="6547484">
                  <a:moveTo>
                    <a:pt x="0" y="6547104"/>
                  </a:moveTo>
                  <a:lnTo>
                    <a:pt x="8833104" y="6547104"/>
                  </a:lnTo>
                  <a:lnTo>
                    <a:pt x="8833104" y="0"/>
                  </a:lnTo>
                  <a:lnTo>
                    <a:pt x="0" y="0"/>
                  </a:lnTo>
                  <a:lnTo>
                    <a:pt x="0" y="6547104"/>
                  </a:lnTo>
                  <a:close/>
                </a:path>
              </a:pathLst>
            </a:custGeom>
            <a:ln w="9143">
              <a:solidFill>
                <a:srgbClr val="7A97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00" y="1277111"/>
              <a:ext cx="8833485" cy="0"/>
            </a:xfrm>
            <a:custGeom>
              <a:avLst/>
              <a:gdLst/>
              <a:ahLst/>
              <a:cxnLst/>
              <a:rect l="l" t="t" r="r" b="b"/>
              <a:pathLst>
                <a:path w="8833485">
                  <a:moveTo>
                    <a:pt x="0" y="0"/>
                  </a:moveTo>
                  <a:lnTo>
                    <a:pt x="8833104" y="0"/>
                  </a:lnTo>
                </a:path>
              </a:pathLst>
            </a:custGeom>
            <a:ln w="9144">
              <a:solidFill>
                <a:srgbClr val="7A979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67200" y="955547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609600" y="304800"/>
                  </a:moveTo>
                  <a:lnTo>
                    <a:pt x="605599" y="255384"/>
                  </a:lnTo>
                  <a:lnTo>
                    <a:pt x="594042" y="208483"/>
                  </a:lnTo>
                  <a:lnTo>
                    <a:pt x="575564" y="164757"/>
                  </a:lnTo>
                  <a:lnTo>
                    <a:pt x="550760" y="124815"/>
                  </a:lnTo>
                  <a:lnTo>
                    <a:pt x="520293" y="89306"/>
                  </a:lnTo>
                  <a:lnTo>
                    <a:pt x="484771" y="58826"/>
                  </a:lnTo>
                  <a:lnTo>
                    <a:pt x="444842" y="34036"/>
                  </a:lnTo>
                  <a:lnTo>
                    <a:pt x="401116" y="15544"/>
                  </a:lnTo>
                  <a:lnTo>
                    <a:pt x="354215" y="4000"/>
                  </a:lnTo>
                  <a:lnTo>
                    <a:pt x="304800" y="0"/>
                  </a:lnTo>
                  <a:lnTo>
                    <a:pt x="255371" y="4000"/>
                  </a:lnTo>
                  <a:lnTo>
                    <a:pt x="208470" y="15557"/>
                  </a:lnTo>
                  <a:lnTo>
                    <a:pt x="164744" y="34036"/>
                  </a:lnTo>
                  <a:lnTo>
                    <a:pt x="124815" y="58839"/>
                  </a:lnTo>
                  <a:lnTo>
                    <a:pt x="89293" y="89306"/>
                  </a:lnTo>
                  <a:lnTo>
                    <a:pt x="58826" y="124828"/>
                  </a:lnTo>
                  <a:lnTo>
                    <a:pt x="34023" y="164757"/>
                  </a:lnTo>
                  <a:lnTo>
                    <a:pt x="15544" y="208483"/>
                  </a:lnTo>
                  <a:lnTo>
                    <a:pt x="3987" y="255384"/>
                  </a:lnTo>
                  <a:lnTo>
                    <a:pt x="0" y="304800"/>
                  </a:lnTo>
                  <a:lnTo>
                    <a:pt x="3987" y="354228"/>
                  </a:lnTo>
                  <a:lnTo>
                    <a:pt x="15544" y="401129"/>
                  </a:lnTo>
                  <a:lnTo>
                    <a:pt x="34023" y="444855"/>
                  </a:lnTo>
                  <a:lnTo>
                    <a:pt x="58826" y="484797"/>
                  </a:lnTo>
                  <a:lnTo>
                    <a:pt x="89293" y="520306"/>
                  </a:lnTo>
                  <a:lnTo>
                    <a:pt x="124815" y="550773"/>
                  </a:lnTo>
                  <a:lnTo>
                    <a:pt x="164744" y="575576"/>
                  </a:lnTo>
                  <a:lnTo>
                    <a:pt x="208483" y="594055"/>
                  </a:lnTo>
                  <a:lnTo>
                    <a:pt x="255371" y="605612"/>
                  </a:lnTo>
                  <a:lnTo>
                    <a:pt x="304800" y="609600"/>
                  </a:lnTo>
                  <a:lnTo>
                    <a:pt x="354215" y="605612"/>
                  </a:lnTo>
                  <a:lnTo>
                    <a:pt x="401116" y="594055"/>
                  </a:lnTo>
                  <a:lnTo>
                    <a:pt x="444842" y="575576"/>
                  </a:lnTo>
                  <a:lnTo>
                    <a:pt x="484784" y="550773"/>
                  </a:lnTo>
                  <a:lnTo>
                    <a:pt x="520293" y="520306"/>
                  </a:lnTo>
                  <a:lnTo>
                    <a:pt x="550773" y="484784"/>
                  </a:lnTo>
                  <a:lnTo>
                    <a:pt x="575564" y="444855"/>
                  </a:lnTo>
                  <a:lnTo>
                    <a:pt x="594055" y="401116"/>
                  </a:lnTo>
                  <a:lnTo>
                    <a:pt x="605599" y="354228"/>
                  </a:lnTo>
                  <a:lnTo>
                    <a:pt x="609600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37303" y="1026667"/>
              <a:ext cx="471170" cy="469900"/>
            </a:xfrm>
            <a:custGeom>
              <a:avLst/>
              <a:gdLst/>
              <a:ahLst/>
              <a:cxnLst/>
              <a:rect l="l" t="t" r="r" b="b"/>
              <a:pathLst>
                <a:path w="471170" h="469900">
                  <a:moveTo>
                    <a:pt x="258191" y="0"/>
                  </a:moveTo>
                  <a:lnTo>
                    <a:pt x="234187" y="0"/>
                  </a:lnTo>
                  <a:lnTo>
                    <a:pt x="210058" y="1270"/>
                  </a:lnTo>
                  <a:lnTo>
                    <a:pt x="164211" y="10160"/>
                  </a:lnTo>
                  <a:lnTo>
                    <a:pt x="122300" y="29210"/>
                  </a:lnTo>
                  <a:lnTo>
                    <a:pt x="84836" y="54610"/>
                  </a:lnTo>
                  <a:lnTo>
                    <a:pt x="52959" y="86360"/>
                  </a:lnTo>
                  <a:lnTo>
                    <a:pt x="27940" y="124460"/>
                  </a:lnTo>
                  <a:lnTo>
                    <a:pt x="10160" y="166370"/>
                  </a:lnTo>
                  <a:lnTo>
                    <a:pt x="1016" y="212089"/>
                  </a:lnTo>
                  <a:lnTo>
                    <a:pt x="0" y="236220"/>
                  </a:lnTo>
                  <a:lnTo>
                    <a:pt x="1397" y="260350"/>
                  </a:lnTo>
                  <a:lnTo>
                    <a:pt x="11049" y="306070"/>
                  </a:lnTo>
                  <a:lnTo>
                    <a:pt x="29083" y="347979"/>
                  </a:lnTo>
                  <a:lnTo>
                    <a:pt x="54610" y="386079"/>
                  </a:lnTo>
                  <a:lnTo>
                    <a:pt x="86613" y="417829"/>
                  </a:lnTo>
                  <a:lnTo>
                    <a:pt x="124333" y="443229"/>
                  </a:lnTo>
                  <a:lnTo>
                    <a:pt x="166750" y="461010"/>
                  </a:lnTo>
                  <a:lnTo>
                    <a:pt x="212725" y="469900"/>
                  </a:lnTo>
                  <a:lnTo>
                    <a:pt x="236728" y="469900"/>
                  </a:lnTo>
                  <a:lnTo>
                    <a:pt x="260858" y="468629"/>
                  </a:lnTo>
                  <a:lnTo>
                    <a:pt x="284099" y="466089"/>
                  </a:lnTo>
                  <a:lnTo>
                    <a:pt x="306705" y="459739"/>
                  </a:lnTo>
                  <a:lnTo>
                    <a:pt x="324696" y="453389"/>
                  </a:lnTo>
                  <a:lnTo>
                    <a:pt x="213487" y="453389"/>
                  </a:lnTo>
                  <a:lnTo>
                    <a:pt x="191770" y="449579"/>
                  </a:lnTo>
                  <a:lnTo>
                    <a:pt x="150749" y="436879"/>
                  </a:lnTo>
                  <a:lnTo>
                    <a:pt x="113537" y="416560"/>
                  </a:lnTo>
                  <a:lnTo>
                    <a:pt x="81153" y="389889"/>
                  </a:lnTo>
                  <a:lnTo>
                    <a:pt x="54356" y="358139"/>
                  </a:lnTo>
                  <a:lnTo>
                    <a:pt x="34162" y="321310"/>
                  </a:lnTo>
                  <a:lnTo>
                    <a:pt x="21336" y="279400"/>
                  </a:lnTo>
                  <a:lnTo>
                    <a:pt x="16827" y="236220"/>
                  </a:lnTo>
                  <a:lnTo>
                    <a:pt x="16823" y="233679"/>
                  </a:lnTo>
                  <a:lnTo>
                    <a:pt x="17780" y="213360"/>
                  </a:lnTo>
                  <a:lnTo>
                    <a:pt x="26416" y="170179"/>
                  </a:lnTo>
                  <a:lnTo>
                    <a:pt x="43053" y="130810"/>
                  </a:lnTo>
                  <a:lnTo>
                    <a:pt x="66421" y="96520"/>
                  </a:lnTo>
                  <a:lnTo>
                    <a:pt x="96138" y="66039"/>
                  </a:lnTo>
                  <a:lnTo>
                    <a:pt x="130937" y="43179"/>
                  </a:lnTo>
                  <a:lnTo>
                    <a:pt x="170053" y="26670"/>
                  </a:lnTo>
                  <a:lnTo>
                    <a:pt x="212598" y="17779"/>
                  </a:lnTo>
                  <a:lnTo>
                    <a:pt x="235076" y="16510"/>
                  </a:lnTo>
                  <a:lnTo>
                    <a:pt x="322495" y="16510"/>
                  </a:lnTo>
                  <a:lnTo>
                    <a:pt x="304292" y="10160"/>
                  </a:lnTo>
                  <a:lnTo>
                    <a:pt x="281686" y="3810"/>
                  </a:lnTo>
                  <a:lnTo>
                    <a:pt x="258191" y="0"/>
                  </a:lnTo>
                  <a:close/>
                </a:path>
                <a:path w="471170" h="469900">
                  <a:moveTo>
                    <a:pt x="322495" y="16510"/>
                  </a:moveTo>
                  <a:lnTo>
                    <a:pt x="235076" y="16510"/>
                  </a:lnTo>
                  <a:lnTo>
                    <a:pt x="257429" y="17779"/>
                  </a:lnTo>
                  <a:lnTo>
                    <a:pt x="279146" y="20320"/>
                  </a:lnTo>
                  <a:lnTo>
                    <a:pt x="320294" y="33020"/>
                  </a:lnTo>
                  <a:lnTo>
                    <a:pt x="357378" y="53339"/>
                  </a:lnTo>
                  <a:lnTo>
                    <a:pt x="389890" y="80010"/>
                  </a:lnTo>
                  <a:lnTo>
                    <a:pt x="416560" y="113029"/>
                  </a:lnTo>
                  <a:lnTo>
                    <a:pt x="436880" y="149860"/>
                  </a:lnTo>
                  <a:lnTo>
                    <a:pt x="449580" y="190500"/>
                  </a:lnTo>
                  <a:lnTo>
                    <a:pt x="454088" y="233679"/>
                  </a:lnTo>
                  <a:lnTo>
                    <a:pt x="454092" y="236220"/>
                  </a:lnTo>
                  <a:lnTo>
                    <a:pt x="453136" y="256539"/>
                  </a:lnTo>
                  <a:lnTo>
                    <a:pt x="444500" y="299720"/>
                  </a:lnTo>
                  <a:lnTo>
                    <a:pt x="427990" y="339089"/>
                  </a:lnTo>
                  <a:lnTo>
                    <a:pt x="404495" y="373379"/>
                  </a:lnTo>
                  <a:lnTo>
                    <a:pt x="374904" y="403860"/>
                  </a:lnTo>
                  <a:lnTo>
                    <a:pt x="340106" y="426720"/>
                  </a:lnTo>
                  <a:lnTo>
                    <a:pt x="300863" y="444500"/>
                  </a:lnTo>
                  <a:lnTo>
                    <a:pt x="258318" y="452120"/>
                  </a:lnTo>
                  <a:lnTo>
                    <a:pt x="235838" y="453389"/>
                  </a:lnTo>
                  <a:lnTo>
                    <a:pt x="324696" y="453389"/>
                  </a:lnTo>
                  <a:lnTo>
                    <a:pt x="368173" y="429260"/>
                  </a:lnTo>
                  <a:lnTo>
                    <a:pt x="402844" y="400050"/>
                  </a:lnTo>
                  <a:lnTo>
                    <a:pt x="431292" y="365760"/>
                  </a:lnTo>
                  <a:lnTo>
                    <a:pt x="452882" y="325120"/>
                  </a:lnTo>
                  <a:lnTo>
                    <a:pt x="466344" y="281939"/>
                  </a:lnTo>
                  <a:lnTo>
                    <a:pt x="470916" y="233679"/>
                  </a:lnTo>
                  <a:lnTo>
                    <a:pt x="469519" y="209550"/>
                  </a:lnTo>
                  <a:lnTo>
                    <a:pt x="459994" y="163829"/>
                  </a:lnTo>
                  <a:lnTo>
                    <a:pt x="441960" y="121920"/>
                  </a:lnTo>
                  <a:lnTo>
                    <a:pt x="416433" y="85089"/>
                  </a:lnTo>
                  <a:lnTo>
                    <a:pt x="384301" y="52070"/>
                  </a:lnTo>
                  <a:lnTo>
                    <a:pt x="346710" y="27939"/>
                  </a:lnTo>
                  <a:lnTo>
                    <a:pt x="326136" y="17779"/>
                  </a:lnTo>
                  <a:lnTo>
                    <a:pt x="322495" y="16510"/>
                  </a:lnTo>
                  <a:close/>
                </a:path>
                <a:path w="471170" h="469900">
                  <a:moveTo>
                    <a:pt x="235838" y="33020"/>
                  </a:moveTo>
                  <a:lnTo>
                    <a:pt x="195199" y="36829"/>
                  </a:lnTo>
                  <a:lnTo>
                    <a:pt x="157225" y="49529"/>
                  </a:lnTo>
                  <a:lnTo>
                    <a:pt x="122936" y="67310"/>
                  </a:lnTo>
                  <a:lnTo>
                    <a:pt x="92963" y="92710"/>
                  </a:lnTo>
                  <a:lnTo>
                    <a:pt x="68199" y="121920"/>
                  </a:lnTo>
                  <a:lnTo>
                    <a:pt x="49530" y="156210"/>
                  </a:lnTo>
                  <a:lnTo>
                    <a:pt x="37719" y="194310"/>
                  </a:lnTo>
                  <a:lnTo>
                    <a:pt x="33591" y="233679"/>
                  </a:lnTo>
                  <a:lnTo>
                    <a:pt x="33583" y="236220"/>
                  </a:lnTo>
                  <a:lnTo>
                    <a:pt x="34417" y="255270"/>
                  </a:lnTo>
                  <a:lnTo>
                    <a:pt x="42418" y="294639"/>
                  </a:lnTo>
                  <a:lnTo>
                    <a:pt x="57785" y="331470"/>
                  </a:lnTo>
                  <a:lnTo>
                    <a:pt x="79375" y="363220"/>
                  </a:lnTo>
                  <a:lnTo>
                    <a:pt x="106680" y="391160"/>
                  </a:lnTo>
                  <a:lnTo>
                    <a:pt x="138937" y="412750"/>
                  </a:lnTo>
                  <a:lnTo>
                    <a:pt x="175006" y="427989"/>
                  </a:lnTo>
                  <a:lnTo>
                    <a:pt x="214375" y="435610"/>
                  </a:lnTo>
                  <a:lnTo>
                    <a:pt x="235076" y="436879"/>
                  </a:lnTo>
                  <a:lnTo>
                    <a:pt x="255650" y="435610"/>
                  </a:lnTo>
                  <a:lnTo>
                    <a:pt x="275717" y="433070"/>
                  </a:lnTo>
                  <a:lnTo>
                    <a:pt x="295148" y="427989"/>
                  </a:lnTo>
                  <a:lnTo>
                    <a:pt x="313690" y="421639"/>
                  </a:lnTo>
                  <a:lnTo>
                    <a:pt x="316211" y="420370"/>
                  </a:lnTo>
                  <a:lnTo>
                    <a:pt x="234187" y="420370"/>
                  </a:lnTo>
                  <a:lnTo>
                    <a:pt x="215137" y="419100"/>
                  </a:lnTo>
                  <a:lnTo>
                    <a:pt x="162306" y="405129"/>
                  </a:lnTo>
                  <a:lnTo>
                    <a:pt x="116712" y="377189"/>
                  </a:lnTo>
                  <a:lnTo>
                    <a:pt x="81153" y="337820"/>
                  </a:lnTo>
                  <a:lnTo>
                    <a:pt x="58166" y="289560"/>
                  </a:lnTo>
                  <a:lnTo>
                    <a:pt x="50292" y="233679"/>
                  </a:lnTo>
                  <a:lnTo>
                    <a:pt x="51308" y="214629"/>
                  </a:lnTo>
                  <a:lnTo>
                    <a:pt x="65278" y="162560"/>
                  </a:lnTo>
                  <a:lnTo>
                    <a:pt x="93345" y="116839"/>
                  </a:lnTo>
                  <a:lnTo>
                    <a:pt x="132969" y="81279"/>
                  </a:lnTo>
                  <a:lnTo>
                    <a:pt x="181737" y="57150"/>
                  </a:lnTo>
                  <a:lnTo>
                    <a:pt x="236728" y="49529"/>
                  </a:lnTo>
                  <a:lnTo>
                    <a:pt x="314451" y="49529"/>
                  </a:lnTo>
                  <a:lnTo>
                    <a:pt x="295910" y="41910"/>
                  </a:lnTo>
                  <a:lnTo>
                    <a:pt x="276606" y="36829"/>
                  </a:lnTo>
                  <a:lnTo>
                    <a:pt x="256540" y="34289"/>
                  </a:lnTo>
                  <a:lnTo>
                    <a:pt x="235838" y="33020"/>
                  </a:lnTo>
                  <a:close/>
                </a:path>
                <a:path w="471170" h="469900">
                  <a:moveTo>
                    <a:pt x="314451" y="49529"/>
                  </a:moveTo>
                  <a:lnTo>
                    <a:pt x="236728" y="49529"/>
                  </a:lnTo>
                  <a:lnTo>
                    <a:pt x="255778" y="50800"/>
                  </a:lnTo>
                  <a:lnTo>
                    <a:pt x="273938" y="53339"/>
                  </a:lnTo>
                  <a:lnTo>
                    <a:pt x="324866" y="72389"/>
                  </a:lnTo>
                  <a:lnTo>
                    <a:pt x="367284" y="105410"/>
                  </a:lnTo>
                  <a:lnTo>
                    <a:pt x="398907" y="148589"/>
                  </a:lnTo>
                  <a:lnTo>
                    <a:pt x="417068" y="199389"/>
                  </a:lnTo>
                  <a:lnTo>
                    <a:pt x="420624" y="236220"/>
                  </a:lnTo>
                  <a:lnTo>
                    <a:pt x="419608" y="255270"/>
                  </a:lnTo>
                  <a:lnTo>
                    <a:pt x="405638" y="308610"/>
                  </a:lnTo>
                  <a:lnTo>
                    <a:pt x="377571" y="354329"/>
                  </a:lnTo>
                  <a:lnTo>
                    <a:pt x="338074" y="389889"/>
                  </a:lnTo>
                  <a:lnTo>
                    <a:pt x="289433" y="412750"/>
                  </a:lnTo>
                  <a:lnTo>
                    <a:pt x="234187" y="420370"/>
                  </a:lnTo>
                  <a:lnTo>
                    <a:pt x="316211" y="420370"/>
                  </a:lnTo>
                  <a:lnTo>
                    <a:pt x="363600" y="391160"/>
                  </a:lnTo>
                  <a:lnTo>
                    <a:pt x="391033" y="364489"/>
                  </a:lnTo>
                  <a:lnTo>
                    <a:pt x="412876" y="331470"/>
                  </a:lnTo>
                  <a:lnTo>
                    <a:pt x="428244" y="295910"/>
                  </a:lnTo>
                  <a:lnTo>
                    <a:pt x="436372" y="256539"/>
                  </a:lnTo>
                  <a:lnTo>
                    <a:pt x="437332" y="233679"/>
                  </a:lnTo>
                  <a:lnTo>
                    <a:pt x="436499" y="214629"/>
                  </a:lnTo>
                  <a:lnTo>
                    <a:pt x="428498" y="175260"/>
                  </a:lnTo>
                  <a:lnTo>
                    <a:pt x="413258" y="139700"/>
                  </a:lnTo>
                  <a:lnTo>
                    <a:pt x="391541" y="106679"/>
                  </a:lnTo>
                  <a:lnTo>
                    <a:pt x="364236" y="80010"/>
                  </a:lnTo>
                  <a:lnTo>
                    <a:pt x="332105" y="57150"/>
                  </a:lnTo>
                  <a:lnTo>
                    <a:pt x="314451" y="49529"/>
                  </a:lnTo>
                  <a:close/>
                </a:path>
              </a:pathLst>
            </a:custGeom>
            <a:solidFill>
              <a:srgbClr val="7A97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62855" y="1575816"/>
              <a:ext cx="9525" cy="4819015"/>
            </a:xfrm>
            <a:custGeom>
              <a:avLst/>
              <a:gdLst/>
              <a:ahLst/>
              <a:cxnLst/>
              <a:rect l="l" t="t" r="r" b="b"/>
              <a:pathLst>
                <a:path w="9525" h="4819015">
                  <a:moveTo>
                    <a:pt x="0" y="4818888"/>
                  </a:moveTo>
                  <a:lnTo>
                    <a:pt x="9144" y="0"/>
                  </a:lnTo>
                </a:path>
              </a:pathLst>
            </a:custGeom>
            <a:ln w="9144">
              <a:solidFill>
                <a:srgbClr val="636B8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07340" y="1547824"/>
            <a:ext cx="3935095" cy="2388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62865" indent="-274320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5" dirty="0">
                <a:latin typeface="Georgia"/>
                <a:cs typeface="Georgia"/>
              </a:rPr>
              <a:t>Every linear equation </a:t>
            </a:r>
            <a:r>
              <a:rPr sz="2500" spc="-130" dirty="0">
                <a:latin typeface="Georgia"/>
                <a:cs typeface="Georgia"/>
              </a:rPr>
              <a:t>can  </a:t>
            </a:r>
            <a:r>
              <a:rPr sz="2500" spc="-5" dirty="0">
                <a:latin typeface="Georgia"/>
                <a:cs typeface="Georgia"/>
              </a:rPr>
              <a:t>be plotted </a:t>
            </a:r>
            <a:r>
              <a:rPr sz="2500" spc="-10" dirty="0">
                <a:latin typeface="Georgia"/>
                <a:cs typeface="Georgia"/>
              </a:rPr>
              <a:t>on graph</a:t>
            </a:r>
            <a:endParaRPr sz="2500">
              <a:latin typeface="Georgia"/>
              <a:cs typeface="Georgia"/>
            </a:endParaRPr>
          </a:p>
          <a:p>
            <a:pPr marL="286385" marR="5080" indent="-274320">
              <a:lnSpc>
                <a:spcPct val="100000"/>
              </a:lnSpc>
              <a:spcBef>
                <a:spcPts val="60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spc="-10" dirty="0">
                <a:latin typeface="Georgia"/>
                <a:cs typeface="Georgia"/>
              </a:rPr>
              <a:t>Each </a:t>
            </a:r>
            <a:r>
              <a:rPr sz="2500" spc="-5" dirty="0">
                <a:latin typeface="Georgia"/>
                <a:cs typeface="Georgia"/>
              </a:rPr>
              <a:t>solution to a linear  </a:t>
            </a:r>
            <a:r>
              <a:rPr sz="2500" spc="-10" dirty="0">
                <a:latin typeface="Georgia"/>
                <a:cs typeface="Georgia"/>
              </a:rPr>
              <a:t>equation </a:t>
            </a:r>
            <a:r>
              <a:rPr sz="2500" spc="-5" dirty="0">
                <a:latin typeface="Georgia"/>
                <a:cs typeface="Georgia"/>
              </a:rPr>
              <a:t>correspond to a  point on </a:t>
            </a:r>
            <a:r>
              <a:rPr sz="2500" dirty="0">
                <a:latin typeface="Georgia"/>
                <a:cs typeface="Georgia"/>
              </a:rPr>
              <a:t>line</a:t>
            </a:r>
            <a:r>
              <a:rPr sz="2500" spc="-95" dirty="0">
                <a:latin typeface="Georgia"/>
                <a:cs typeface="Georgia"/>
              </a:rPr>
              <a:t> </a:t>
            </a:r>
            <a:r>
              <a:rPr sz="2500" dirty="0">
                <a:latin typeface="Georgia"/>
                <a:cs typeface="Georgia"/>
              </a:rPr>
              <a:t>representing  </a:t>
            </a:r>
            <a:r>
              <a:rPr sz="2500" spc="-10" dirty="0">
                <a:latin typeface="Georgia"/>
                <a:cs typeface="Georgia"/>
              </a:rPr>
              <a:t>the</a:t>
            </a:r>
            <a:r>
              <a:rPr sz="2500" spc="-5" dirty="0">
                <a:latin typeface="Georgia"/>
                <a:cs typeface="Georgia"/>
              </a:rPr>
              <a:t> equation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2698" y="412750"/>
            <a:ext cx="751395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/>
              <a:t>Pair </a:t>
            </a:r>
            <a:r>
              <a:rPr sz="3300" spc="-5" dirty="0"/>
              <a:t>Of </a:t>
            </a:r>
            <a:r>
              <a:rPr sz="3300" dirty="0"/>
              <a:t>Linear </a:t>
            </a:r>
            <a:r>
              <a:rPr sz="3300" spc="-5" dirty="0"/>
              <a:t>Equation </a:t>
            </a:r>
            <a:r>
              <a:rPr sz="3300" dirty="0"/>
              <a:t>In Two</a:t>
            </a:r>
            <a:r>
              <a:rPr sz="3300" spc="-90" dirty="0"/>
              <a:t> </a:t>
            </a:r>
            <a:r>
              <a:rPr sz="3300" dirty="0"/>
              <a:t>Variable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80491" y="1395729"/>
            <a:ext cx="288353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715" indent="-274320">
              <a:lnSpc>
                <a:spcPct val="100000"/>
              </a:lnSpc>
              <a:spcBef>
                <a:spcPts val="95"/>
              </a:spcBef>
            </a:pPr>
            <a:r>
              <a:rPr sz="2100" spc="-535" dirty="0">
                <a:solidFill>
                  <a:srgbClr val="D16248"/>
                </a:solidFill>
                <a:latin typeface="Arial"/>
                <a:cs typeface="Arial"/>
              </a:rPr>
              <a:t> </a:t>
            </a:r>
            <a:r>
              <a:rPr sz="2500" spc="-5" dirty="0">
                <a:latin typeface="Georgia"/>
                <a:cs typeface="Georgia"/>
              </a:rPr>
              <a:t>General form </a:t>
            </a:r>
            <a:r>
              <a:rPr sz="2500" spc="-10" dirty="0">
                <a:latin typeface="Georgia"/>
                <a:cs typeface="Georgia"/>
              </a:rPr>
              <a:t>of  </a:t>
            </a:r>
            <a:r>
              <a:rPr sz="2500" dirty="0">
                <a:latin typeface="Georgia"/>
                <a:cs typeface="Georgia"/>
              </a:rPr>
              <a:t>representation</a:t>
            </a:r>
            <a:r>
              <a:rPr sz="2500" spc="-80" dirty="0">
                <a:latin typeface="Georgia"/>
                <a:cs typeface="Georgia"/>
              </a:rPr>
              <a:t> </a:t>
            </a:r>
            <a:r>
              <a:rPr sz="2500" spc="-5" dirty="0">
                <a:latin typeface="Georgia"/>
                <a:cs typeface="Georgia"/>
              </a:rPr>
              <a:t>is:-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491" y="3148406"/>
            <a:ext cx="3462654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347345" indent="-274320">
              <a:lnSpc>
                <a:spcPct val="100000"/>
              </a:lnSpc>
              <a:spcBef>
                <a:spcPts val="9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dirty="0">
                <a:latin typeface="Georgia"/>
                <a:cs typeface="Georgia"/>
              </a:rPr>
              <a:t>They </a:t>
            </a:r>
            <a:r>
              <a:rPr sz="2500" spc="-10" dirty="0">
                <a:latin typeface="Georgia"/>
                <a:cs typeface="Georgia"/>
              </a:rPr>
              <a:t>have </a:t>
            </a:r>
            <a:r>
              <a:rPr sz="2500" spc="-5" dirty="0">
                <a:latin typeface="Georgia"/>
                <a:cs typeface="Georgia"/>
              </a:rPr>
              <a:t>same </a:t>
            </a:r>
            <a:r>
              <a:rPr sz="2500" spc="-140" dirty="0">
                <a:latin typeface="Georgia"/>
                <a:cs typeface="Georgia"/>
              </a:rPr>
              <a:t>two  </a:t>
            </a:r>
            <a:r>
              <a:rPr sz="2500" spc="-5" dirty="0">
                <a:latin typeface="Georgia"/>
                <a:cs typeface="Georgia"/>
              </a:rPr>
              <a:t>variable</a:t>
            </a:r>
            <a:endParaRPr sz="2500">
              <a:latin typeface="Georgia"/>
              <a:cs typeface="Georgia"/>
            </a:endParaRPr>
          </a:p>
          <a:p>
            <a:pPr marL="287020" marR="5080" indent="-287020">
              <a:lnSpc>
                <a:spcPct val="120000"/>
              </a:lnSpc>
              <a:spcBef>
                <a:spcPts val="5"/>
              </a:spcBef>
              <a:buClr>
                <a:srgbClr val="D16248"/>
              </a:buClr>
              <a:buSzPct val="84000"/>
              <a:buFont typeface="Arial"/>
              <a:buChar char=""/>
              <a:tabLst>
                <a:tab pos="287020" algn="l"/>
              </a:tabLst>
            </a:pPr>
            <a:r>
              <a:rPr sz="2500" dirty="0">
                <a:latin typeface="Georgia"/>
                <a:cs typeface="Georgia"/>
              </a:rPr>
              <a:t>They </a:t>
            </a:r>
            <a:r>
              <a:rPr sz="2500" spc="-10" dirty="0">
                <a:latin typeface="Georgia"/>
                <a:cs typeface="Georgia"/>
              </a:rPr>
              <a:t>can </a:t>
            </a:r>
            <a:r>
              <a:rPr sz="2500" spc="-5" dirty="0">
                <a:latin typeface="Georgia"/>
                <a:cs typeface="Georgia"/>
              </a:rPr>
              <a:t>be solved </a:t>
            </a:r>
            <a:r>
              <a:rPr sz="2500" spc="-145" dirty="0">
                <a:latin typeface="Georgia"/>
                <a:cs typeface="Georgia"/>
              </a:rPr>
              <a:t>by-  </a:t>
            </a:r>
            <a:r>
              <a:rPr sz="2500" spc="-5" dirty="0">
                <a:latin typeface="Georgia"/>
                <a:cs typeface="Georgia"/>
              </a:rPr>
              <a:t>a)Graphically  </a:t>
            </a:r>
            <a:r>
              <a:rPr sz="2500" spc="-10" dirty="0">
                <a:latin typeface="Georgia"/>
                <a:cs typeface="Georgia"/>
              </a:rPr>
              <a:t>b)Algebraically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96111" y="2392679"/>
            <a:ext cx="1999614" cy="731520"/>
            <a:chOff x="896111" y="2392679"/>
            <a:chExt cx="1999614" cy="731520"/>
          </a:xfrm>
        </p:grpSpPr>
        <p:sp>
          <p:nvSpPr>
            <p:cNvPr id="7" name="object 7"/>
            <p:cNvSpPr/>
            <p:nvPr/>
          </p:nvSpPr>
          <p:spPr>
            <a:xfrm>
              <a:off x="896111" y="2392679"/>
              <a:ext cx="1981200" cy="26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399" y="2819399"/>
              <a:ext cx="1981200" cy="304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739" y="772413"/>
            <a:ext cx="9525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rlito"/>
                <a:cs typeface="Carlito"/>
              </a:rPr>
              <a:t>*</a:t>
            </a:r>
            <a:endParaRPr sz="11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7428" y="1571244"/>
            <a:ext cx="0" cy="4828540"/>
          </a:xfrm>
          <a:custGeom>
            <a:avLst/>
            <a:gdLst/>
            <a:ahLst/>
            <a:cxnLst/>
            <a:rect l="l" t="t" r="r" b="b"/>
            <a:pathLst>
              <a:path h="4828540">
                <a:moveTo>
                  <a:pt x="0" y="4296156"/>
                </a:moveTo>
                <a:lnTo>
                  <a:pt x="0" y="4828032"/>
                </a:lnTo>
              </a:path>
              <a:path h="4828540">
                <a:moveTo>
                  <a:pt x="0" y="0"/>
                </a:moveTo>
                <a:lnTo>
                  <a:pt x="0" y="1552956"/>
                </a:lnTo>
              </a:path>
            </a:pathLst>
          </a:custGeom>
          <a:ln w="18288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5026" y="412750"/>
            <a:ext cx="338645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Graphical</a:t>
            </a:r>
            <a:r>
              <a:rPr sz="3300" spc="-85" dirty="0"/>
              <a:t> </a:t>
            </a:r>
            <a:r>
              <a:rPr sz="3300" spc="-5" dirty="0"/>
              <a:t>Method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1514602" y="1547824"/>
            <a:ext cx="5888990" cy="1169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95"/>
              </a:spcBef>
              <a:tabLst>
                <a:tab pos="1170305" algn="l"/>
              </a:tabLst>
            </a:pPr>
            <a:r>
              <a:rPr sz="2100" spc="-530" dirty="0">
                <a:solidFill>
                  <a:srgbClr val="D16248"/>
                </a:solidFill>
                <a:latin typeface="Arial"/>
                <a:cs typeface="Arial"/>
              </a:rPr>
              <a:t> </a:t>
            </a:r>
            <a:r>
              <a:rPr sz="2500" spc="-5" dirty="0">
                <a:latin typeface="Georgia"/>
                <a:cs typeface="Georgia"/>
              </a:rPr>
              <a:t>Pair of linear equation in two variable </a:t>
            </a:r>
            <a:r>
              <a:rPr sz="2500" spc="-185" dirty="0">
                <a:latin typeface="Georgia"/>
                <a:cs typeface="Georgia"/>
              </a:rPr>
              <a:t>is  </a:t>
            </a:r>
            <a:r>
              <a:rPr sz="2500" spc="-5" dirty="0">
                <a:latin typeface="Georgia"/>
                <a:cs typeface="Georgia"/>
              </a:rPr>
              <a:t>represented by two lines. There are  </a:t>
            </a:r>
            <a:r>
              <a:rPr sz="2500" spc="-10" dirty="0">
                <a:latin typeface="Georgia"/>
                <a:cs typeface="Georgia"/>
              </a:rPr>
              <a:t>three	</a:t>
            </a:r>
            <a:r>
              <a:rPr sz="2500" spc="-5" dirty="0">
                <a:latin typeface="Georgia"/>
                <a:cs typeface="Georgia"/>
              </a:rPr>
              <a:t>possibilities-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93850" y="3117850"/>
            <a:ext cx="6108700" cy="2755900"/>
            <a:chOff x="1593850" y="3117850"/>
            <a:chExt cx="6108700" cy="2755900"/>
          </a:xfrm>
        </p:grpSpPr>
        <p:sp>
          <p:nvSpPr>
            <p:cNvPr id="6" name="object 6"/>
            <p:cNvSpPr/>
            <p:nvPr/>
          </p:nvSpPr>
          <p:spPr>
            <a:xfrm>
              <a:off x="1600200" y="3124199"/>
              <a:ext cx="6096000" cy="914400"/>
            </a:xfrm>
            <a:custGeom>
              <a:avLst/>
              <a:gdLst/>
              <a:ahLst/>
              <a:cxnLst/>
              <a:rect l="l" t="t" r="r" b="b"/>
              <a:pathLst>
                <a:path w="6096000" h="914400">
                  <a:moveTo>
                    <a:pt x="6096000" y="0"/>
                  </a:moveTo>
                  <a:lnTo>
                    <a:pt x="4064000" y="0"/>
                  </a:lnTo>
                  <a:lnTo>
                    <a:pt x="2032000" y="0"/>
                  </a:lnTo>
                  <a:lnTo>
                    <a:pt x="0" y="0"/>
                  </a:lnTo>
                  <a:lnTo>
                    <a:pt x="0" y="914400"/>
                  </a:lnTo>
                  <a:lnTo>
                    <a:pt x="2032000" y="914400"/>
                  </a:lnTo>
                  <a:lnTo>
                    <a:pt x="4064000" y="914400"/>
                  </a:lnTo>
                  <a:lnTo>
                    <a:pt x="6096000" y="9144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D1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0" y="4038599"/>
              <a:ext cx="6096000" cy="914400"/>
            </a:xfrm>
            <a:custGeom>
              <a:avLst/>
              <a:gdLst/>
              <a:ahLst/>
              <a:cxnLst/>
              <a:rect l="l" t="t" r="r" b="b"/>
              <a:pathLst>
                <a:path w="6096000" h="914400">
                  <a:moveTo>
                    <a:pt x="6096000" y="0"/>
                  </a:moveTo>
                  <a:lnTo>
                    <a:pt x="4064000" y="0"/>
                  </a:lnTo>
                  <a:lnTo>
                    <a:pt x="2032000" y="0"/>
                  </a:lnTo>
                  <a:lnTo>
                    <a:pt x="0" y="0"/>
                  </a:lnTo>
                  <a:lnTo>
                    <a:pt x="0" y="914400"/>
                  </a:lnTo>
                  <a:lnTo>
                    <a:pt x="2032000" y="914400"/>
                  </a:lnTo>
                  <a:lnTo>
                    <a:pt x="4064000" y="914400"/>
                  </a:lnTo>
                  <a:lnTo>
                    <a:pt x="6096000" y="9144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ED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0200" y="4953000"/>
              <a:ext cx="6096000" cy="914400"/>
            </a:xfrm>
            <a:custGeom>
              <a:avLst/>
              <a:gdLst/>
              <a:ahLst/>
              <a:cxnLst/>
              <a:rect l="l" t="t" r="r" b="b"/>
              <a:pathLst>
                <a:path w="6096000" h="914400">
                  <a:moveTo>
                    <a:pt x="6096000" y="0"/>
                  </a:moveTo>
                  <a:lnTo>
                    <a:pt x="4064000" y="0"/>
                  </a:lnTo>
                  <a:lnTo>
                    <a:pt x="2032000" y="0"/>
                  </a:lnTo>
                  <a:lnTo>
                    <a:pt x="0" y="0"/>
                  </a:lnTo>
                  <a:lnTo>
                    <a:pt x="0" y="914400"/>
                  </a:lnTo>
                  <a:lnTo>
                    <a:pt x="2032000" y="914400"/>
                  </a:lnTo>
                  <a:lnTo>
                    <a:pt x="4064000" y="914400"/>
                  </a:lnTo>
                  <a:lnTo>
                    <a:pt x="6096000" y="9144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7E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32200" y="3117850"/>
              <a:ext cx="2032000" cy="2755900"/>
            </a:xfrm>
            <a:custGeom>
              <a:avLst/>
              <a:gdLst/>
              <a:ahLst/>
              <a:cxnLst/>
              <a:rect l="l" t="t" r="r" b="b"/>
              <a:pathLst>
                <a:path w="2032000" h="2755900">
                  <a:moveTo>
                    <a:pt x="0" y="0"/>
                  </a:moveTo>
                  <a:lnTo>
                    <a:pt x="0" y="2755900"/>
                  </a:lnTo>
                </a:path>
                <a:path w="2032000" h="2755900">
                  <a:moveTo>
                    <a:pt x="2032000" y="0"/>
                  </a:moveTo>
                  <a:lnTo>
                    <a:pt x="2032000" y="27559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3850" y="4038600"/>
              <a:ext cx="6108700" cy="0"/>
            </a:xfrm>
            <a:custGeom>
              <a:avLst/>
              <a:gdLst/>
              <a:ahLst/>
              <a:cxnLst/>
              <a:rect l="l" t="t" r="r" b="b"/>
              <a:pathLst>
                <a:path w="6108700">
                  <a:moveTo>
                    <a:pt x="0" y="0"/>
                  </a:moveTo>
                  <a:lnTo>
                    <a:pt x="610870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3850" y="3117850"/>
              <a:ext cx="6108700" cy="2755900"/>
            </a:xfrm>
            <a:custGeom>
              <a:avLst/>
              <a:gdLst/>
              <a:ahLst/>
              <a:cxnLst/>
              <a:rect l="l" t="t" r="r" b="b"/>
              <a:pathLst>
                <a:path w="6108700" h="2755900">
                  <a:moveTo>
                    <a:pt x="0" y="1835150"/>
                  </a:moveTo>
                  <a:lnTo>
                    <a:pt x="6108700" y="1835150"/>
                  </a:lnTo>
                </a:path>
                <a:path w="6108700" h="2755900">
                  <a:moveTo>
                    <a:pt x="6350" y="0"/>
                  </a:moveTo>
                  <a:lnTo>
                    <a:pt x="6350" y="2755900"/>
                  </a:lnTo>
                </a:path>
                <a:path w="6108700" h="2755900">
                  <a:moveTo>
                    <a:pt x="6102350" y="0"/>
                  </a:moveTo>
                  <a:lnTo>
                    <a:pt x="6102350" y="2755900"/>
                  </a:lnTo>
                </a:path>
                <a:path w="6108700" h="2755900">
                  <a:moveTo>
                    <a:pt x="0" y="6350"/>
                  </a:moveTo>
                  <a:lnTo>
                    <a:pt x="6108700" y="6350"/>
                  </a:lnTo>
                </a:path>
                <a:path w="6108700" h="2755900">
                  <a:moveTo>
                    <a:pt x="0" y="2749550"/>
                  </a:moveTo>
                  <a:lnTo>
                    <a:pt x="6108700" y="27495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679194" y="3149930"/>
            <a:ext cx="15436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Georgia"/>
                <a:cs typeface="Georgia"/>
              </a:rPr>
              <a:t>If </a:t>
            </a: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lines  intersect </a:t>
            </a:r>
            <a:r>
              <a:rPr sz="1800" b="1" dirty="0">
                <a:solidFill>
                  <a:srgbClr val="FFFFFF"/>
                </a:solidFill>
                <a:latin typeface="Georgia"/>
                <a:cs typeface="Georgia"/>
              </a:rPr>
              <a:t>at</a:t>
            </a:r>
            <a:r>
              <a:rPr sz="1800" b="1" spc="-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Georgia"/>
                <a:cs typeface="Georgia"/>
              </a:rPr>
              <a:t>a  </a:t>
            </a: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point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11702" y="3149930"/>
            <a:ext cx="12763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Consistent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equation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44083" y="3149930"/>
            <a:ext cx="9969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Unique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solution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9194" y="4064889"/>
            <a:ext cx="1617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eorgia"/>
                <a:cs typeface="Georgia"/>
              </a:rPr>
              <a:t>If lines</a:t>
            </a:r>
            <a:r>
              <a:rPr sz="1800" spc="-7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coincide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11702" y="4064889"/>
            <a:ext cx="1141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De</a:t>
            </a:r>
            <a:r>
              <a:rPr sz="1800" spc="5" dirty="0">
                <a:latin typeface="Georgia"/>
                <a:cs typeface="Georgia"/>
              </a:rPr>
              <a:t>p</a:t>
            </a:r>
            <a:r>
              <a:rPr sz="1800" dirty="0">
                <a:latin typeface="Georgia"/>
                <a:cs typeface="Georgia"/>
              </a:rPr>
              <a:t>end</a:t>
            </a:r>
            <a:r>
              <a:rPr sz="1800" spc="5" dirty="0">
                <a:latin typeface="Georgia"/>
                <a:cs typeface="Georgia"/>
              </a:rPr>
              <a:t>e</a:t>
            </a:r>
            <a:r>
              <a:rPr sz="1800" dirty="0">
                <a:latin typeface="Georgia"/>
                <a:cs typeface="Georgia"/>
              </a:rPr>
              <a:t>nt  </a:t>
            </a:r>
            <a:r>
              <a:rPr sz="1800" spc="-5" dirty="0">
                <a:latin typeface="Georgia"/>
                <a:cs typeface="Georgia"/>
              </a:rPr>
              <a:t>equation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44083" y="4064889"/>
            <a:ext cx="1660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Infinite</a:t>
            </a:r>
            <a:r>
              <a:rPr sz="1800" spc="-8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solution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79194" y="4979670"/>
            <a:ext cx="1096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eorgia"/>
                <a:cs typeface="Georgia"/>
              </a:rPr>
              <a:t>If lines</a:t>
            </a:r>
            <a:r>
              <a:rPr sz="1800" spc="-85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are  </a:t>
            </a:r>
            <a:r>
              <a:rPr sz="1800" spc="-5" dirty="0">
                <a:latin typeface="Georgia"/>
                <a:cs typeface="Georgia"/>
              </a:rPr>
              <a:t>parallel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11702" y="4979670"/>
            <a:ext cx="1281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eorgia"/>
                <a:cs typeface="Georgia"/>
              </a:rPr>
              <a:t>I</a:t>
            </a:r>
            <a:r>
              <a:rPr sz="1800" dirty="0">
                <a:latin typeface="Georgia"/>
                <a:cs typeface="Georgia"/>
              </a:rPr>
              <a:t>nco</a:t>
            </a:r>
            <a:r>
              <a:rPr sz="1800" spc="5" dirty="0">
                <a:latin typeface="Georgia"/>
                <a:cs typeface="Georgia"/>
              </a:rPr>
              <a:t>n</a:t>
            </a:r>
            <a:r>
              <a:rPr sz="1800" spc="-5" dirty="0">
                <a:latin typeface="Georgia"/>
                <a:cs typeface="Georgia"/>
              </a:rPr>
              <a:t>si</a:t>
            </a:r>
            <a:r>
              <a:rPr sz="1800" dirty="0">
                <a:latin typeface="Georgia"/>
                <a:cs typeface="Georgia"/>
              </a:rPr>
              <a:t>s</a:t>
            </a:r>
            <a:r>
              <a:rPr sz="1800" spc="-5" dirty="0">
                <a:latin typeface="Georgia"/>
                <a:cs typeface="Georgia"/>
              </a:rPr>
              <a:t>t</a:t>
            </a:r>
            <a:r>
              <a:rPr sz="1800" spc="5" dirty="0">
                <a:latin typeface="Georgia"/>
                <a:cs typeface="Georgia"/>
              </a:rPr>
              <a:t>e</a:t>
            </a:r>
            <a:r>
              <a:rPr sz="1800" dirty="0">
                <a:latin typeface="Georgia"/>
                <a:cs typeface="Georgia"/>
              </a:rPr>
              <a:t>nt  </a:t>
            </a:r>
            <a:r>
              <a:rPr sz="1800" spc="-5" dirty="0">
                <a:latin typeface="Georgia"/>
                <a:cs typeface="Georgia"/>
              </a:rPr>
              <a:t>equation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44083" y="4979670"/>
            <a:ext cx="1202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eorgia"/>
                <a:cs typeface="Georgia"/>
              </a:rPr>
              <a:t>No</a:t>
            </a:r>
            <a:r>
              <a:rPr sz="1800" spc="-7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solution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05599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8991600" y="0"/>
                </a:lnTo>
                <a:lnTo>
                  <a:pt x="152400" y="0"/>
                </a:lnTo>
                <a:lnTo>
                  <a:pt x="0" y="0"/>
                </a:lnTo>
                <a:lnTo>
                  <a:pt x="0" y="1392936"/>
                </a:lnTo>
                <a:lnTo>
                  <a:pt x="0" y="6858000"/>
                </a:lnTo>
                <a:lnTo>
                  <a:pt x="152400" y="6858000"/>
                </a:lnTo>
                <a:lnTo>
                  <a:pt x="152400" y="1392936"/>
                </a:lnTo>
                <a:lnTo>
                  <a:pt x="8991600" y="1392936"/>
                </a:lnTo>
                <a:lnTo>
                  <a:pt x="8991600" y="6858000"/>
                </a:lnTo>
                <a:lnTo>
                  <a:pt x="9144000" y="6858000"/>
                </a:lnTo>
                <a:lnTo>
                  <a:pt x="9144000" y="139293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47637" y="150685"/>
            <a:ext cx="8843010" cy="6557009"/>
            <a:chOff x="147637" y="150685"/>
            <a:chExt cx="8843010" cy="6557009"/>
          </a:xfrm>
        </p:grpSpPr>
        <p:sp>
          <p:nvSpPr>
            <p:cNvPr id="6" name="object 6"/>
            <p:cNvSpPr/>
            <p:nvPr/>
          </p:nvSpPr>
          <p:spPr>
            <a:xfrm>
              <a:off x="149352" y="6388607"/>
              <a:ext cx="8833485" cy="309880"/>
            </a:xfrm>
            <a:custGeom>
              <a:avLst/>
              <a:gdLst/>
              <a:ahLst/>
              <a:cxnLst/>
              <a:rect l="l" t="t" r="r" b="b"/>
              <a:pathLst>
                <a:path w="8833485" h="309879">
                  <a:moveTo>
                    <a:pt x="8833104" y="0"/>
                  </a:moveTo>
                  <a:lnTo>
                    <a:pt x="0" y="0"/>
                  </a:lnTo>
                  <a:lnTo>
                    <a:pt x="0" y="309371"/>
                  </a:lnTo>
                  <a:lnTo>
                    <a:pt x="8833104" y="309371"/>
                  </a:lnTo>
                  <a:lnTo>
                    <a:pt x="8833104" y="0"/>
                  </a:lnTo>
                  <a:close/>
                </a:path>
              </a:pathLst>
            </a:custGeom>
            <a:solidFill>
              <a:srgbClr val="8BA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400" y="155447"/>
              <a:ext cx="8833485" cy="6547484"/>
            </a:xfrm>
            <a:custGeom>
              <a:avLst/>
              <a:gdLst/>
              <a:ahLst/>
              <a:cxnLst/>
              <a:rect l="l" t="t" r="r" b="b"/>
              <a:pathLst>
                <a:path w="8833485" h="6547484">
                  <a:moveTo>
                    <a:pt x="0" y="6547104"/>
                  </a:moveTo>
                  <a:lnTo>
                    <a:pt x="8833104" y="6547104"/>
                  </a:lnTo>
                  <a:lnTo>
                    <a:pt x="8833104" y="0"/>
                  </a:lnTo>
                  <a:lnTo>
                    <a:pt x="0" y="0"/>
                  </a:lnTo>
                  <a:lnTo>
                    <a:pt x="0" y="6547104"/>
                  </a:lnTo>
                  <a:close/>
                </a:path>
              </a:pathLst>
            </a:custGeom>
            <a:ln w="9143">
              <a:solidFill>
                <a:srgbClr val="7A97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400" y="1277111"/>
              <a:ext cx="8833485" cy="0"/>
            </a:xfrm>
            <a:custGeom>
              <a:avLst/>
              <a:gdLst/>
              <a:ahLst/>
              <a:cxnLst/>
              <a:rect l="l" t="t" r="r" b="b"/>
              <a:pathLst>
                <a:path w="8833485">
                  <a:moveTo>
                    <a:pt x="0" y="0"/>
                  </a:moveTo>
                  <a:lnTo>
                    <a:pt x="8833104" y="0"/>
                  </a:lnTo>
                </a:path>
              </a:pathLst>
            </a:custGeom>
            <a:ln w="9144">
              <a:solidFill>
                <a:srgbClr val="7A979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67200" y="955547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609600" y="304800"/>
                  </a:moveTo>
                  <a:lnTo>
                    <a:pt x="605599" y="255384"/>
                  </a:lnTo>
                  <a:lnTo>
                    <a:pt x="594042" y="208483"/>
                  </a:lnTo>
                  <a:lnTo>
                    <a:pt x="575564" y="164757"/>
                  </a:lnTo>
                  <a:lnTo>
                    <a:pt x="550760" y="124815"/>
                  </a:lnTo>
                  <a:lnTo>
                    <a:pt x="520293" y="89306"/>
                  </a:lnTo>
                  <a:lnTo>
                    <a:pt x="484771" y="58826"/>
                  </a:lnTo>
                  <a:lnTo>
                    <a:pt x="444842" y="34036"/>
                  </a:lnTo>
                  <a:lnTo>
                    <a:pt x="401116" y="15544"/>
                  </a:lnTo>
                  <a:lnTo>
                    <a:pt x="354215" y="4000"/>
                  </a:lnTo>
                  <a:lnTo>
                    <a:pt x="304800" y="0"/>
                  </a:lnTo>
                  <a:lnTo>
                    <a:pt x="255371" y="4000"/>
                  </a:lnTo>
                  <a:lnTo>
                    <a:pt x="208470" y="15557"/>
                  </a:lnTo>
                  <a:lnTo>
                    <a:pt x="164744" y="34036"/>
                  </a:lnTo>
                  <a:lnTo>
                    <a:pt x="124815" y="58839"/>
                  </a:lnTo>
                  <a:lnTo>
                    <a:pt x="89293" y="89306"/>
                  </a:lnTo>
                  <a:lnTo>
                    <a:pt x="58826" y="124828"/>
                  </a:lnTo>
                  <a:lnTo>
                    <a:pt x="34023" y="164757"/>
                  </a:lnTo>
                  <a:lnTo>
                    <a:pt x="15544" y="208483"/>
                  </a:lnTo>
                  <a:lnTo>
                    <a:pt x="3987" y="255384"/>
                  </a:lnTo>
                  <a:lnTo>
                    <a:pt x="0" y="304800"/>
                  </a:lnTo>
                  <a:lnTo>
                    <a:pt x="3987" y="354228"/>
                  </a:lnTo>
                  <a:lnTo>
                    <a:pt x="15544" y="401129"/>
                  </a:lnTo>
                  <a:lnTo>
                    <a:pt x="34023" y="444855"/>
                  </a:lnTo>
                  <a:lnTo>
                    <a:pt x="58826" y="484797"/>
                  </a:lnTo>
                  <a:lnTo>
                    <a:pt x="89293" y="520306"/>
                  </a:lnTo>
                  <a:lnTo>
                    <a:pt x="124815" y="550773"/>
                  </a:lnTo>
                  <a:lnTo>
                    <a:pt x="164744" y="575576"/>
                  </a:lnTo>
                  <a:lnTo>
                    <a:pt x="208483" y="594055"/>
                  </a:lnTo>
                  <a:lnTo>
                    <a:pt x="255371" y="605612"/>
                  </a:lnTo>
                  <a:lnTo>
                    <a:pt x="304800" y="609600"/>
                  </a:lnTo>
                  <a:lnTo>
                    <a:pt x="354215" y="605612"/>
                  </a:lnTo>
                  <a:lnTo>
                    <a:pt x="401116" y="594055"/>
                  </a:lnTo>
                  <a:lnTo>
                    <a:pt x="444842" y="575576"/>
                  </a:lnTo>
                  <a:lnTo>
                    <a:pt x="484784" y="550773"/>
                  </a:lnTo>
                  <a:lnTo>
                    <a:pt x="520293" y="520306"/>
                  </a:lnTo>
                  <a:lnTo>
                    <a:pt x="550773" y="484784"/>
                  </a:lnTo>
                  <a:lnTo>
                    <a:pt x="575564" y="444855"/>
                  </a:lnTo>
                  <a:lnTo>
                    <a:pt x="594055" y="401116"/>
                  </a:lnTo>
                  <a:lnTo>
                    <a:pt x="605599" y="354228"/>
                  </a:lnTo>
                  <a:lnTo>
                    <a:pt x="609600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37303" y="1026667"/>
              <a:ext cx="471170" cy="469900"/>
            </a:xfrm>
            <a:custGeom>
              <a:avLst/>
              <a:gdLst/>
              <a:ahLst/>
              <a:cxnLst/>
              <a:rect l="l" t="t" r="r" b="b"/>
              <a:pathLst>
                <a:path w="471170" h="469900">
                  <a:moveTo>
                    <a:pt x="258191" y="0"/>
                  </a:moveTo>
                  <a:lnTo>
                    <a:pt x="234187" y="0"/>
                  </a:lnTo>
                  <a:lnTo>
                    <a:pt x="210058" y="1270"/>
                  </a:lnTo>
                  <a:lnTo>
                    <a:pt x="164211" y="10160"/>
                  </a:lnTo>
                  <a:lnTo>
                    <a:pt x="122300" y="29210"/>
                  </a:lnTo>
                  <a:lnTo>
                    <a:pt x="84836" y="54610"/>
                  </a:lnTo>
                  <a:lnTo>
                    <a:pt x="52959" y="86360"/>
                  </a:lnTo>
                  <a:lnTo>
                    <a:pt x="27940" y="124460"/>
                  </a:lnTo>
                  <a:lnTo>
                    <a:pt x="10160" y="166370"/>
                  </a:lnTo>
                  <a:lnTo>
                    <a:pt x="1016" y="212089"/>
                  </a:lnTo>
                  <a:lnTo>
                    <a:pt x="0" y="236220"/>
                  </a:lnTo>
                  <a:lnTo>
                    <a:pt x="1397" y="260350"/>
                  </a:lnTo>
                  <a:lnTo>
                    <a:pt x="11049" y="306070"/>
                  </a:lnTo>
                  <a:lnTo>
                    <a:pt x="29083" y="347979"/>
                  </a:lnTo>
                  <a:lnTo>
                    <a:pt x="54610" y="386079"/>
                  </a:lnTo>
                  <a:lnTo>
                    <a:pt x="86613" y="417829"/>
                  </a:lnTo>
                  <a:lnTo>
                    <a:pt x="124333" y="443229"/>
                  </a:lnTo>
                  <a:lnTo>
                    <a:pt x="166750" y="461010"/>
                  </a:lnTo>
                  <a:lnTo>
                    <a:pt x="212725" y="469900"/>
                  </a:lnTo>
                  <a:lnTo>
                    <a:pt x="236728" y="469900"/>
                  </a:lnTo>
                  <a:lnTo>
                    <a:pt x="260858" y="468629"/>
                  </a:lnTo>
                  <a:lnTo>
                    <a:pt x="284099" y="466089"/>
                  </a:lnTo>
                  <a:lnTo>
                    <a:pt x="306705" y="459739"/>
                  </a:lnTo>
                  <a:lnTo>
                    <a:pt x="324696" y="453389"/>
                  </a:lnTo>
                  <a:lnTo>
                    <a:pt x="213487" y="453389"/>
                  </a:lnTo>
                  <a:lnTo>
                    <a:pt x="191770" y="449579"/>
                  </a:lnTo>
                  <a:lnTo>
                    <a:pt x="150749" y="436879"/>
                  </a:lnTo>
                  <a:lnTo>
                    <a:pt x="113537" y="416560"/>
                  </a:lnTo>
                  <a:lnTo>
                    <a:pt x="81153" y="389889"/>
                  </a:lnTo>
                  <a:lnTo>
                    <a:pt x="54356" y="358139"/>
                  </a:lnTo>
                  <a:lnTo>
                    <a:pt x="34162" y="321310"/>
                  </a:lnTo>
                  <a:lnTo>
                    <a:pt x="21336" y="279400"/>
                  </a:lnTo>
                  <a:lnTo>
                    <a:pt x="16827" y="236220"/>
                  </a:lnTo>
                  <a:lnTo>
                    <a:pt x="16823" y="233679"/>
                  </a:lnTo>
                  <a:lnTo>
                    <a:pt x="17780" y="213360"/>
                  </a:lnTo>
                  <a:lnTo>
                    <a:pt x="26416" y="170179"/>
                  </a:lnTo>
                  <a:lnTo>
                    <a:pt x="43053" y="130810"/>
                  </a:lnTo>
                  <a:lnTo>
                    <a:pt x="66421" y="96520"/>
                  </a:lnTo>
                  <a:lnTo>
                    <a:pt x="96138" y="66039"/>
                  </a:lnTo>
                  <a:lnTo>
                    <a:pt x="130937" y="43179"/>
                  </a:lnTo>
                  <a:lnTo>
                    <a:pt x="170053" y="26670"/>
                  </a:lnTo>
                  <a:lnTo>
                    <a:pt x="212598" y="17779"/>
                  </a:lnTo>
                  <a:lnTo>
                    <a:pt x="235076" y="16510"/>
                  </a:lnTo>
                  <a:lnTo>
                    <a:pt x="322495" y="16510"/>
                  </a:lnTo>
                  <a:lnTo>
                    <a:pt x="304292" y="10160"/>
                  </a:lnTo>
                  <a:lnTo>
                    <a:pt x="281686" y="3810"/>
                  </a:lnTo>
                  <a:lnTo>
                    <a:pt x="258191" y="0"/>
                  </a:lnTo>
                  <a:close/>
                </a:path>
                <a:path w="471170" h="469900">
                  <a:moveTo>
                    <a:pt x="322495" y="16510"/>
                  </a:moveTo>
                  <a:lnTo>
                    <a:pt x="235076" y="16510"/>
                  </a:lnTo>
                  <a:lnTo>
                    <a:pt x="257429" y="17779"/>
                  </a:lnTo>
                  <a:lnTo>
                    <a:pt x="279146" y="20320"/>
                  </a:lnTo>
                  <a:lnTo>
                    <a:pt x="320294" y="33020"/>
                  </a:lnTo>
                  <a:lnTo>
                    <a:pt x="357378" y="53339"/>
                  </a:lnTo>
                  <a:lnTo>
                    <a:pt x="389890" y="80010"/>
                  </a:lnTo>
                  <a:lnTo>
                    <a:pt x="416560" y="113029"/>
                  </a:lnTo>
                  <a:lnTo>
                    <a:pt x="436880" y="149860"/>
                  </a:lnTo>
                  <a:lnTo>
                    <a:pt x="449580" y="190500"/>
                  </a:lnTo>
                  <a:lnTo>
                    <a:pt x="454088" y="233679"/>
                  </a:lnTo>
                  <a:lnTo>
                    <a:pt x="454092" y="236220"/>
                  </a:lnTo>
                  <a:lnTo>
                    <a:pt x="453136" y="256539"/>
                  </a:lnTo>
                  <a:lnTo>
                    <a:pt x="444500" y="299720"/>
                  </a:lnTo>
                  <a:lnTo>
                    <a:pt x="427990" y="339089"/>
                  </a:lnTo>
                  <a:lnTo>
                    <a:pt x="404495" y="373379"/>
                  </a:lnTo>
                  <a:lnTo>
                    <a:pt x="374904" y="403860"/>
                  </a:lnTo>
                  <a:lnTo>
                    <a:pt x="340106" y="426720"/>
                  </a:lnTo>
                  <a:lnTo>
                    <a:pt x="300863" y="444500"/>
                  </a:lnTo>
                  <a:lnTo>
                    <a:pt x="258318" y="452120"/>
                  </a:lnTo>
                  <a:lnTo>
                    <a:pt x="235838" y="453389"/>
                  </a:lnTo>
                  <a:lnTo>
                    <a:pt x="324696" y="453389"/>
                  </a:lnTo>
                  <a:lnTo>
                    <a:pt x="368173" y="429260"/>
                  </a:lnTo>
                  <a:lnTo>
                    <a:pt x="402844" y="400050"/>
                  </a:lnTo>
                  <a:lnTo>
                    <a:pt x="431292" y="365760"/>
                  </a:lnTo>
                  <a:lnTo>
                    <a:pt x="452882" y="325120"/>
                  </a:lnTo>
                  <a:lnTo>
                    <a:pt x="466344" y="281939"/>
                  </a:lnTo>
                  <a:lnTo>
                    <a:pt x="470916" y="233679"/>
                  </a:lnTo>
                  <a:lnTo>
                    <a:pt x="469519" y="209550"/>
                  </a:lnTo>
                  <a:lnTo>
                    <a:pt x="459994" y="163829"/>
                  </a:lnTo>
                  <a:lnTo>
                    <a:pt x="441960" y="121920"/>
                  </a:lnTo>
                  <a:lnTo>
                    <a:pt x="416433" y="85089"/>
                  </a:lnTo>
                  <a:lnTo>
                    <a:pt x="384301" y="52070"/>
                  </a:lnTo>
                  <a:lnTo>
                    <a:pt x="346710" y="27939"/>
                  </a:lnTo>
                  <a:lnTo>
                    <a:pt x="326136" y="17779"/>
                  </a:lnTo>
                  <a:lnTo>
                    <a:pt x="322495" y="16510"/>
                  </a:lnTo>
                  <a:close/>
                </a:path>
                <a:path w="471170" h="469900">
                  <a:moveTo>
                    <a:pt x="235838" y="33020"/>
                  </a:moveTo>
                  <a:lnTo>
                    <a:pt x="195199" y="36829"/>
                  </a:lnTo>
                  <a:lnTo>
                    <a:pt x="157225" y="49529"/>
                  </a:lnTo>
                  <a:lnTo>
                    <a:pt x="122936" y="67310"/>
                  </a:lnTo>
                  <a:lnTo>
                    <a:pt x="92963" y="92710"/>
                  </a:lnTo>
                  <a:lnTo>
                    <a:pt x="68199" y="121920"/>
                  </a:lnTo>
                  <a:lnTo>
                    <a:pt x="49530" y="156210"/>
                  </a:lnTo>
                  <a:lnTo>
                    <a:pt x="37719" y="194310"/>
                  </a:lnTo>
                  <a:lnTo>
                    <a:pt x="33591" y="233679"/>
                  </a:lnTo>
                  <a:lnTo>
                    <a:pt x="33583" y="236220"/>
                  </a:lnTo>
                  <a:lnTo>
                    <a:pt x="34417" y="255270"/>
                  </a:lnTo>
                  <a:lnTo>
                    <a:pt x="42418" y="294639"/>
                  </a:lnTo>
                  <a:lnTo>
                    <a:pt x="57785" y="331470"/>
                  </a:lnTo>
                  <a:lnTo>
                    <a:pt x="79375" y="363220"/>
                  </a:lnTo>
                  <a:lnTo>
                    <a:pt x="106680" y="391160"/>
                  </a:lnTo>
                  <a:lnTo>
                    <a:pt x="138937" y="412750"/>
                  </a:lnTo>
                  <a:lnTo>
                    <a:pt x="175006" y="427989"/>
                  </a:lnTo>
                  <a:lnTo>
                    <a:pt x="214375" y="435610"/>
                  </a:lnTo>
                  <a:lnTo>
                    <a:pt x="235076" y="436879"/>
                  </a:lnTo>
                  <a:lnTo>
                    <a:pt x="255650" y="435610"/>
                  </a:lnTo>
                  <a:lnTo>
                    <a:pt x="275717" y="433070"/>
                  </a:lnTo>
                  <a:lnTo>
                    <a:pt x="295148" y="427989"/>
                  </a:lnTo>
                  <a:lnTo>
                    <a:pt x="313690" y="421639"/>
                  </a:lnTo>
                  <a:lnTo>
                    <a:pt x="316211" y="420370"/>
                  </a:lnTo>
                  <a:lnTo>
                    <a:pt x="234187" y="420370"/>
                  </a:lnTo>
                  <a:lnTo>
                    <a:pt x="215137" y="419100"/>
                  </a:lnTo>
                  <a:lnTo>
                    <a:pt x="162306" y="405129"/>
                  </a:lnTo>
                  <a:lnTo>
                    <a:pt x="116712" y="377189"/>
                  </a:lnTo>
                  <a:lnTo>
                    <a:pt x="81153" y="337820"/>
                  </a:lnTo>
                  <a:lnTo>
                    <a:pt x="58166" y="289560"/>
                  </a:lnTo>
                  <a:lnTo>
                    <a:pt x="50292" y="233679"/>
                  </a:lnTo>
                  <a:lnTo>
                    <a:pt x="51308" y="214629"/>
                  </a:lnTo>
                  <a:lnTo>
                    <a:pt x="65278" y="162560"/>
                  </a:lnTo>
                  <a:lnTo>
                    <a:pt x="93345" y="116839"/>
                  </a:lnTo>
                  <a:lnTo>
                    <a:pt x="132969" y="81279"/>
                  </a:lnTo>
                  <a:lnTo>
                    <a:pt x="181737" y="57150"/>
                  </a:lnTo>
                  <a:lnTo>
                    <a:pt x="236728" y="49529"/>
                  </a:lnTo>
                  <a:lnTo>
                    <a:pt x="314451" y="49529"/>
                  </a:lnTo>
                  <a:lnTo>
                    <a:pt x="295910" y="41910"/>
                  </a:lnTo>
                  <a:lnTo>
                    <a:pt x="276606" y="36829"/>
                  </a:lnTo>
                  <a:lnTo>
                    <a:pt x="256540" y="34289"/>
                  </a:lnTo>
                  <a:lnTo>
                    <a:pt x="235838" y="33020"/>
                  </a:lnTo>
                  <a:close/>
                </a:path>
                <a:path w="471170" h="469900">
                  <a:moveTo>
                    <a:pt x="314451" y="49529"/>
                  </a:moveTo>
                  <a:lnTo>
                    <a:pt x="236728" y="49529"/>
                  </a:lnTo>
                  <a:lnTo>
                    <a:pt x="255778" y="50800"/>
                  </a:lnTo>
                  <a:lnTo>
                    <a:pt x="273938" y="53339"/>
                  </a:lnTo>
                  <a:lnTo>
                    <a:pt x="324866" y="72389"/>
                  </a:lnTo>
                  <a:lnTo>
                    <a:pt x="367284" y="105410"/>
                  </a:lnTo>
                  <a:lnTo>
                    <a:pt x="398907" y="148589"/>
                  </a:lnTo>
                  <a:lnTo>
                    <a:pt x="417068" y="199389"/>
                  </a:lnTo>
                  <a:lnTo>
                    <a:pt x="420624" y="236220"/>
                  </a:lnTo>
                  <a:lnTo>
                    <a:pt x="419608" y="255270"/>
                  </a:lnTo>
                  <a:lnTo>
                    <a:pt x="405638" y="308610"/>
                  </a:lnTo>
                  <a:lnTo>
                    <a:pt x="377571" y="354329"/>
                  </a:lnTo>
                  <a:lnTo>
                    <a:pt x="338074" y="389889"/>
                  </a:lnTo>
                  <a:lnTo>
                    <a:pt x="289433" y="412750"/>
                  </a:lnTo>
                  <a:lnTo>
                    <a:pt x="234187" y="420370"/>
                  </a:lnTo>
                  <a:lnTo>
                    <a:pt x="316211" y="420370"/>
                  </a:lnTo>
                  <a:lnTo>
                    <a:pt x="363600" y="391160"/>
                  </a:lnTo>
                  <a:lnTo>
                    <a:pt x="391033" y="364489"/>
                  </a:lnTo>
                  <a:lnTo>
                    <a:pt x="412876" y="331470"/>
                  </a:lnTo>
                  <a:lnTo>
                    <a:pt x="428244" y="295910"/>
                  </a:lnTo>
                  <a:lnTo>
                    <a:pt x="436372" y="256539"/>
                  </a:lnTo>
                  <a:lnTo>
                    <a:pt x="437332" y="233679"/>
                  </a:lnTo>
                  <a:lnTo>
                    <a:pt x="436499" y="214629"/>
                  </a:lnTo>
                  <a:lnTo>
                    <a:pt x="428498" y="175260"/>
                  </a:lnTo>
                  <a:lnTo>
                    <a:pt x="413258" y="139700"/>
                  </a:lnTo>
                  <a:lnTo>
                    <a:pt x="391541" y="106679"/>
                  </a:lnTo>
                  <a:lnTo>
                    <a:pt x="364236" y="80010"/>
                  </a:lnTo>
                  <a:lnTo>
                    <a:pt x="332105" y="57150"/>
                  </a:lnTo>
                  <a:lnTo>
                    <a:pt x="314451" y="49529"/>
                  </a:lnTo>
                  <a:close/>
                </a:path>
              </a:pathLst>
            </a:custGeom>
            <a:solidFill>
              <a:srgbClr val="7A97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65141" y="1571244"/>
              <a:ext cx="0" cy="638810"/>
            </a:xfrm>
            <a:custGeom>
              <a:avLst/>
              <a:gdLst/>
              <a:ahLst/>
              <a:cxnLst/>
              <a:rect l="l" t="t" r="r" b="b"/>
              <a:pathLst>
                <a:path h="638810">
                  <a:moveTo>
                    <a:pt x="0" y="0"/>
                  </a:moveTo>
                  <a:lnTo>
                    <a:pt x="0" y="638556"/>
                  </a:lnTo>
                </a:path>
              </a:pathLst>
            </a:custGeom>
            <a:ln w="13716">
              <a:solidFill>
                <a:srgbClr val="636B8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67428" y="2209799"/>
              <a:ext cx="0" cy="4189729"/>
            </a:xfrm>
            <a:custGeom>
              <a:avLst/>
              <a:gdLst/>
              <a:ahLst/>
              <a:cxnLst/>
              <a:rect l="l" t="t" r="r" b="b"/>
              <a:pathLst>
                <a:path h="4189729">
                  <a:moveTo>
                    <a:pt x="0" y="0"/>
                  </a:moveTo>
                  <a:lnTo>
                    <a:pt x="0" y="4189476"/>
                  </a:lnTo>
                </a:path>
              </a:pathLst>
            </a:custGeom>
            <a:ln w="18288">
              <a:solidFill>
                <a:srgbClr val="636B8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824608" y="329895"/>
            <a:ext cx="27622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25" dirty="0">
                <a:solidFill>
                  <a:srgbClr val="7A9799"/>
                </a:solidFill>
                <a:latin typeface="kiloji - P"/>
                <a:cs typeface="kiloji - P"/>
              </a:rPr>
              <a:t>In</a:t>
            </a:r>
            <a:endParaRPr sz="2500">
              <a:latin typeface="kiloji - P"/>
              <a:cs typeface="kiloji - P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05862" y="329895"/>
            <a:ext cx="2203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235" dirty="0">
                <a:solidFill>
                  <a:srgbClr val="7A9799"/>
                </a:solidFill>
                <a:latin typeface="kiloji - P"/>
                <a:cs typeface="kiloji - P"/>
              </a:rPr>
              <a:t>&amp;</a:t>
            </a:r>
            <a:endParaRPr sz="2500">
              <a:latin typeface="kiloji - P"/>
              <a:cs typeface="kiloji - P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66213" y="711454"/>
            <a:ext cx="13201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70" dirty="0">
                <a:solidFill>
                  <a:srgbClr val="7A9799"/>
                </a:solidFill>
                <a:latin typeface="kiloji - P"/>
                <a:cs typeface="kiloji - P"/>
              </a:rPr>
              <a:t>we</a:t>
            </a:r>
            <a:r>
              <a:rPr sz="2500" spc="-575" dirty="0">
                <a:solidFill>
                  <a:srgbClr val="7A9799"/>
                </a:solidFill>
                <a:latin typeface="kiloji - P"/>
                <a:cs typeface="kiloji - P"/>
              </a:rPr>
              <a:t> </a:t>
            </a:r>
            <a:r>
              <a:rPr sz="2500" spc="75" dirty="0">
                <a:solidFill>
                  <a:srgbClr val="7A9799"/>
                </a:solidFill>
                <a:latin typeface="kiloji - P"/>
                <a:cs typeface="kiloji - P"/>
              </a:rPr>
              <a:t>have:-</a:t>
            </a:r>
            <a:endParaRPr sz="2500">
              <a:latin typeface="kiloji - P"/>
              <a:cs typeface="kiloji - P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17650" y="1390650"/>
            <a:ext cx="6108700" cy="3263900"/>
            <a:chOff x="1517650" y="1390650"/>
            <a:chExt cx="6108700" cy="3263900"/>
          </a:xfrm>
        </p:grpSpPr>
        <p:sp>
          <p:nvSpPr>
            <p:cNvPr id="17" name="object 17"/>
            <p:cNvSpPr/>
            <p:nvPr/>
          </p:nvSpPr>
          <p:spPr>
            <a:xfrm>
              <a:off x="4572000" y="1390650"/>
              <a:ext cx="0" cy="3263900"/>
            </a:xfrm>
            <a:custGeom>
              <a:avLst/>
              <a:gdLst/>
              <a:ahLst/>
              <a:cxnLst/>
              <a:rect l="l" t="t" r="r" b="b"/>
              <a:pathLst>
                <a:path h="3263900">
                  <a:moveTo>
                    <a:pt x="0" y="0"/>
                  </a:moveTo>
                  <a:lnTo>
                    <a:pt x="0" y="32639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17650" y="2209800"/>
              <a:ext cx="6108700" cy="0"/>
            </a:xfrm>
            <a:custGeom>
              <a:avLst/>
              <a:gdLst/>
              <a:ahLst/>
              <a:cxnLst/>
              <a:rect l="l" t="t" r="r" b="b"/>
              <a:pathLst>
                <a:path w="6108700">
                  <a:moveTo>
                    <a:pt x="0" y="0"/>
                  </a:moveTo>
                  <a:lnTo>
                    <a:pt x="610870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4000" y="1390650"/>
              <a:ext cx="6096000" cy="3263900"/>
            </a:xfrm>
            <a:custGeom>
              <a:avLst/>
              <a:gdLst/>
              <a:ahLst/>
              <a:cxnLst/>
              <a:rect l="l" t="t" r="r" b="b"/>
              <a:pathLst>
                <a:path w="6096000" h="3263900">
                  <a:moveTo>
                    <a:pt x="0" y="0"/>
                  </a:moveTo>
                  <a:lnTo>
                    <a:pt x="0" y="3263900"/>
                  </a:lnTo>
                </a:path>
                <a:path w="6096000" h="3263900">
                  <a:moveTo>
                    <a:pt x="6096000" y="0"/>
                  </a:moveTo>
                  <a:lnTo>
                    <a:pt x="6096000" y="32639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511300" y="381000"/>
            <a:ext cx="6121400" cy="4273550"/>
            <a:chOff x="1511300" y="381000"/>
            <a:chExt cx="6121400" cy="4273550"/>
          </a:xfrm>
        </p:grpSpPr>
        <p:sp>
          <p:nvSpPr>
            <p:cNvPr id="21" name="object 21"/>
            <p:cNvSpPr/>
            <p:nvPr/>
          </p:nvSpPr>
          <p:spPr>
            <a:xfrm>
              <a:off x="2286000" y="381000"/>
              <a:ext cx="1752600" cy="304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19600" y="381000"/>
              <a:ext cx="1790700" cy="3520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24000" y="1396999"/>
              <a:ext cx="6096000" cy="812800"/>
            </a:xfrm>
            <a:custGeom>
              <a:avLst/>
              <a:gdLst/>
              <a:ahLst/>
              <a:cxnLst/>
              <a:rect l="l" t="t" r="r" b="b"/>
              <a:pathLst>
                <a:path w="6096000" h="812800">
                  <a:moveTo>
                    <a:pt x="6096000" y="0"/>
                  </a:moveTo>
                  <a:lnTo>
                    <a:pt x="3048000" y="0"/>
                  </a:lnTo>
                  <a:lnTo>
                    <a:pt x="0" y="0"/>
                  </a:lnTo>
                  <a:lnTo>
                    <a:pt x="0" y="812800"/>
                  </a:lnTo>
                  <a:lnTo>
                    <a:pt x="3048000" y="812800"/>
                  </a:lnTo>
                  <a:lnTo>
                    <a:pt x="6096000" y="8128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D16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24000" y="2209799"/>
              <a:ext cx="6096000" cy="812800"/>
            </a:xfrm>
            <a:custGeom>
              <a:avLst/>
              <a:gdLst/>
              <a:ahLst/>
              <a:cxnLst/>
              <a:rect l="l" t="t" r="r" b="b"/>
              <a:pathLst>
                <a:path w="6096000" h="812800">
                  <a:moveTo>
                    <a:pt x="6096000" y="0"/>
                  </a:moveTo>
                  <a:lnTo>
                    <a:pt x="3048000" y="0"/>
                  </a:lnTo>
                  <a:lnTo>
                    <a:pt x="0" y="0"/>
                  </a:lnTo>
                  <a:lnTo>
                    <a:pt x="0" y="812800"/>
                  </a:lnTo>
                  <a:lnTo>
                    <a:pt x="3048000" y="812800"/>
                  </a:lnTo>
                  <a:lnTo>
                    <a:pt x="6096000" y="8128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ED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24000" y="3022599"/>
              <a:ext cx="6096000" cy="812800"/>
            </a:xfrm>
            <a:custGeom>
              <a:avLst/>
              <a:gdLst/>
              <a:ahLst/>
              <a:cxnLst/>
              <a:rect l="l" t="t" r="r" b="b"/>
              <a:pathLst>
                <a:path w="6096000" h="812800">
                  <a:moveTo>
                    <a:pt x="6096000" y="0"/>
                  </a:moveTo>
                  <a:lnTo>
                    <a:pt x="3048000" y="0"/>
                  </a:lnTo>
                  <a:lnTo>
                    <a:pt x="0" y="0"/>
                  </a:lnTo>
                  <a:lnTo>
                    <a:pt x="0" y="812800"/>
                  </a:lnTo>
                  <a:lnTo>
                    <a:pt x="3048000" y="812800"/>
                  </a:lnTo>
                  <a:lnTo>
                    <a:pt x="6096000" y="8128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7E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24000" y="3835400"/>
              <a:ext cx="6096000" cy="812800"/>
            </a:xfrm>
            <a:custGeom>
              <a:avLst/>
              <a:gdLst/>
              <a:ahLst/>
              <a:cxnLst/>
              <a:rect l="l" t="t" r="r" b="b"/>
              <a:pathLst>
                <a:path w="6096000" h="812800">
                  <a:moveTo>
                    <a:pt x="6096000" y="0"/>
                  </a:moveTo>
                  <a:lnTo>
                    <a:pt x="3048000" y="0"/>
                  </a:lnTo>
                  <a:lnTo>
                    <a:pt x="0" y="0"/>
                  </a:lnTo>
                  <a:lnTo>
                    <a:pt x="0" y="812800"/>
                  </a:lnTo>
                  <a:lnTo>
                    <a:pt x="3048000" y="812800"/>
                  </a:lnTo>
                  <a:lnTo>
                    <a:pt x="6096000" y="8128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ED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17650" y="1397000"/>
              <a:ext cx="6108700" cy="3251200"/>
            </a:xfrm>
            <a:custGeom>
              <a:avLst/>
              <a:gdLst/>
              <a:ahLst/>
              <a:cxnLst/>
              <a:rect l="l" t="t" r="r" b="b"/>
              <a:pathLst>
                <a:path w="6108700" h="3251200">
                  <a:moveTo>
                    <a:pt x="0" y="1625600"/>
                  </a:moveTo>
                  <a:lnTo>
                    <a:pt x="6108700" y="1625600"/>
                  </a:lnTo>
                </a:path>
                <a:path w="6108700" h="3251200">
                  <a:moveTo>
                    <a:pt x="0" y="2438400"/>
                  </a:moveTo>
                  <a:lnTo>
                    <a:pt x="6108700" y="2438400"/>
                  </a:lnTo>
                </a:path>
                <a:path w="6108700" h="3251200">
                  <a:moveTo>
                    <a:pt x="0" y="0"/>
                  </a:moveTo>
                  <a:lnTo>
                    <a:pt x="6108700" y="0"/>
                  </a:lnTo>
                </a:path>
                <a:path w="6108700" h="3251200">
                  <a:moveTo>
                    <a:pt x="0" y="3251200"/>
                  </a:moveTo>
                  <a:lnTo>
                    <a:pt x="6108700" y="32512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602994" y="1422908"/>
            <a:ext cx="1851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Compare</a:t>
            </a:r>
            <a:r>
              <a:rPr sz="1800" b="1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eorgia"/>
                <a:cs typeface="Georgia"/>
              </a:rPr>
              <a:t>ratios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51628" y="1422908"/>
            <a:ext cx="18472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Georgia"/>
                <a:cs typeface="Georgia"/>
              </a:rPr>
              <a:t>Representation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51628" y="2235834"/>
            <a:ext cx="2262505" cy="1925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eorgia"/>
                <a:cs typeface="Georgia"/>
              </a:rPr>
              <a:t>Consistent</a:t>
            </a:r>
            <a:r>
              <a:rPr sz="1800" spc="-2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equation</a:t>
            </a:r>
            <a:endParaRPr sz="1800">
              <a:latin typeface="Georgia"/>
              <a:cs typeface="Georgia"/>
            </a:endParaRPr>
          </a:p>
          <a:p>
            <a:pPr marL="12700" marR="5080">
              <a:lnSpc>
                <a:spcPct val="296300"/>
              </a:lnSpc>
            </a:pPr>
            <a:r>
              <a:rPr sz="1800" spc="-5" dirty="0">
                <a:latin typeface="Georgia"/>
                <a:cs typeface="Georgia"/>
              </a:rPr>
              <a:t>Parallel equation  Inconsistent</a:t>
            </a:r>
            <a:r>
              <a:rPr sz="1800" spc="-6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Equation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272283" y="2362200"/>
            <a:ext cx="1156970" cy="2133600"/>
            <a:chOff x="2272283" y="2362200"/>
            <a:chExt cx="1156970" cy="2133600"/>
          </a:xfrm>
        </p:grpSpPr>
        <p:sp>
          <p:nvSpPr>
            <p:cNvPr id="32" name="object 32"/>
            <p:cNvSpPr/>
            <p:nvPr/>
          </p:nvSpPr>
          <p:spPr>
            <a:xfrm>
              <a:off x="2362199" y="2362200"/>
              <a:ext cx="714756" cy="5455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285999" y="3124200"/>
              <a:ext cx="1143000" cy="5242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272283" y="3962400"/>
              <a:ext cx="1156716" cy="5334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2855" y="1575816"/>
            <a:ext cx="9525" cy="4819015"/>
          </a:xfrm>
          <a:custGeom>
            <a:avLst/>
            <a:gdLst/>
            <a:ahLst/>
            <a:cxnLst/>
            <a:rect l="l" t="t" r="r" b="b"/>
            <a:pathLst>
              <a:path w="9525" h="4819015">
                <a:moveTo>
                  <a:pt x="0" y="4818888"/>
                </a:moveTo>
                <a:lnTo>
                  <a:pt x="9144" y="0"/>
                </a:lnTo>
              </a:path>
            </a:pathLst>
          </a:custGeom>
          <a:ln w="9144">
            <a:solidFill>
              <a:srgbClr val="636B8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0741" y="412750"/>
            <a:ext cx="18351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Examples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80491" y="1318538"/>
            <a:ext cx="1990725" cy="9410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100" spc="-535" dirty="0">
                <a:solidFill>
                  <a:srgbClr val="D16248"/>
                </a:solidFill>
                <a:latin typeface="Arial"/>
                <a:cs typeface="Arial"/>
              </a:rPr>
              <a:t> </a:t>
            </a:r>
            <a:r>
              <a:rPr sz="2500" spc="-5" dirty="0">
                <a:latin typeface="Georgia"/>
                <a:cs typeface="Georgia"/>
              </a:rPr>
              <a:t>2</a:t>
            </a:r>
            <a:r>
              <a:rPr sz="2500" i="1" spc="-5" dirty="0">
                <a:latin typeface="Georgia"/>
                <a:cs typeface="Georgia"/>
              </a:rPr>
              <a:t>x + 3y =</a:t>
            </a:r>
            <a:r>
              <a:rPr sz="2500" i="1" spc="-45" dirty="0">
                <a:latin typeface="Georgia"/>
                <a:cs typeface="Georgia"/>
              </a:rPr>
              <a:t> </a:t>
            </a:r>
            <a:r>
              <a:rPr sz="2500" i="1" spc="-5" dirty="0">
                <a:latin typeface="Georgia"/>
                <a:cs typeface="Georgia"/>
              </a:rPr>
              <a:t>9</a:t>
            </a:r>
            <a:endParaRPr sz="2500">
              <a:latin typeface="Georgia"/>
              <a:cs typeface="Georgia"/>
            </a:endParaRPr>
          </a:p>
          <a:p>
            <a:pPr marL="241300">
              <a:lnSpc>
                <a:spcPct val="100000"/>
              </a:lnSpc>
              <a:spcBef>
                <a:spcPts val="605"/>
              </a:spcBef>
            </a:pPr>
            <a:r>
              <a:rPr sz="2500" dirty="0">
                <a:latin typeface="Georgia"/>
                <a:cs typeface="Georgia"/>
              </a:rPr>
              <a:t>4</a:t>
            </a:r>
            <a:r>
              <a:rPr sz="2500" i="1" dirty="0">
                <a:latin typeface="Georgia"/>
                <a:cs typeface="Georgia"/>
              </a:rPr>
              <a:t>x </a:t>
            </a:r>
            <a:r>
              <a:rPr sz="2500" i="1" spc="-5" dirty="0">
                <a:latin typeface="Georgia"/>
                <a:cs typeface="Georgia"/>
              </a:rPr>
              <a:t>+ </a:t>
            </a:r>
            <a:r>
              <a:rPr sz="2500" i="1" dirty="0">
                <a:latin typeface="Georgia"/>
                <a:cs typeface="Georgia"/>
              </a:rPr>
              <a:t>6y </a:t>
            </a:r>
            <a:r>
              <a:rPr sz="2500" i="1" spc="-5" dirty="0">
                <a:latin typeface="Georgia"/>
                <a:cs typeface="Georgia"/>
              </a:rPr>
              <a:t>=</a:t>
            </a:r>
            <a:r>
              <a:rPr sz="2500" i="1" spc="-85" dirty="0">
                <a:latin typeface="Georgia"/>
                <a:cs typeface="Georgia"/>
              </a:rPr>
              <a:t> </a:t>
            </a:r>
            <a:r>
              <a:rPr sz="2500" i="1" spc="-5" dirty="0">
                <a:latin typeface="Georgia"/>
                <a:cs typeface="Georgia"/>
              </a:rPr>
              <a:t>18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65408" y="1318538"/>
            <a:ext cx="440690" cy="9410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700"/>
              </a:spcBef>
            </a:pPr>
            <a:r>
              <a:rPr sz="2500" i="1" spc="-5" dirty="0">
                <a:latin typeface="Georgia"/>
                <a:cs typeface="Georgia"/>
              </a:rPr>
              <a:t>(1)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500" i="1" spc="-5" dirty="0">
                <a:latin typeface="Georgia"/>
                <a:cs typeface="Georgia"/>
              </a:rPr>
              <a:t>(2)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0491" y="2767711"/>
            <a:ext cx="382968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95"/>
              </a:spcBef>
            </a:pPr>
            <a:r>
              <a:rPr sz="2100" spc="-535" dirty="0">
                <a:solidFill>
                  <a:srgbClr val="D16248"/>
                </a:solidFill>
                <a:latin typeface="Arial"/>
                <a:cs typeface="Arial"/>
              </a:rPr>
              <a:t> </a:t>
            </a:r>
            <a:r>
              <a:rPr sz="2500" spc="-5" dirty="0">
                <a:latin typeface="Georgia"/>
                <a:cs typeface="Georgia"/>
              </a:rPr>
              <a:t>These solutions are </a:t>
            </a:r>
            <a:r>
              <a:rPr sz="2500" spc="-85" dirty="0">
                <a:latin typeface="Georgia"/>
                <a:cs typeface="Georgia"/>
              </a:rPr>
              <a:t>given  </a:t>
            </a:r>
            <a:r>
              <a:rPr sz="2500" spc="-5" dirty="0">
                <a:latin typeface="Georgia"/>
                <a:cs typeface="Georgia"/>
              </a:rPr>
              <a:t>below:-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7996" y="4978146"/>
            <a:ext cx="10598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Georgia"/>
                <a:cs typeface="Georgia"/>
              </a:rPr>
              <a:t>Table-1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200" y="4099559"/>
            <a:ext cx="1346200" cy="640080"/>
          </a:xfrm>
          <a:custGeom>
            <a:avLst/>
            <a:gdLst/>
            <a:ahLst/>
            <a:cxnLst/>
            <a:rect l="l" t="t" r="r" b="b"/>
            <a:pathLst>
              <a:path w="1346200" h="640079">
                <a:moveTo>
                  <a:pt x="1346200" y="0"/>
                </a:moveTo>
                <a:lnTo>
                  <a:pt x="0" y="0"/>
                </a:lnTo>
                <a:lnTo>
                  <a:pt x="0" y="640080"/>
                </a:lnTo>
                <a:lnTo>
                  <a:pt x="1346200" y="640080"/>
                </a:lnTo>
                <a:lnTo>
                  <a:pt x="1346200" y="0"/>
                </a:lnTo>
                <a:close/>
              </a:path>
            </a:pathLst>
          </a:custGeom>
          <a:solidFill>
            <a:srgbClr val="EDD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50850" y="3727450"/>
          <a:ext cx="4038600" cy="1005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6200"/>
                <a:gridCol w="1346200"/>
                <a:gridCol w="1346200"/>
              </a:tblGrid>
              <a:tr h="365760"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i="1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x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1624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0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1624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4.5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16248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latin typeface="Georgia"/>
                          <a:cs typeface="Georgia"/>
                        </a:rPr>
                        <a:t>3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D2C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latin typeface="Georgia"/>
                          <a:cs typeface="Georgia"/>
                        </a:rPr>
                        <a:t>0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D2CF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609600" y="4227576"/>
            <a:ext cx="743712" cy="3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00600" y="4191000"/>
            <a:ext cx="1270000" cy="533400"/>
          </a:xfrm>
          <a:custGeom>
            <a:avLst/>
            <a:gdLst/>
            <a:ahLst/>
            <a:cxnLst/>
            <a:rect l="l" t="t" r="r" b="b"/>
            <a:pathLst>
              <a:path w="1270000" h="533400">
                <a:moveTo>
                  <a:pt x="1270000" y="0"/>
                </a:moveTo>
                <a:lnTo>
                  <a:pt x="0" y="0"/>
                </a:lnTo>
                <a:lnTo>
                  <a:pt x="0" y="533400"/>
                </a:lnTo>
                <a:lnTo>
                  <a:pt x="1270000" y="533400"/>
                </a:lnTo>
                <a:lnTo>
                  <a:pt x="1270000" y="0"/>
                </a:lnTo>
                <a:close/>
              </a:path>
            </a:pathLst>
          </a:custGeom>
          <a:solidFill>
            <a:srgbClr val="EDD2C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794250" y="3651250"/>
          <a:ext cx="38100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000"/>
                <a:gridCol w="1270000"/>
                <a:gridCol w="1270000"/>
              </a:tblGrid>
              <a:tr h="5334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i="1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x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1624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0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16248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3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16248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latin typeface="Georgia"/>
                          <a:cs typeface="Georgia"/>
                        </a:rPr>
                        <a:t>3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D2C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latin typeface="Georgia"/>
                          <a:cs typeface="Georgia"/>
                        </a:rPr>
                        <a:t>1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D2CF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4953000" y="4343400"/>
            <a:ext cx="743712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470</Words>
  <Application>Microsoft Office PowerPoint</Application>
  <PresentationFormat>On-screen Show (4:3)</PresentationFormat>
  <Paragraphs>139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Contents</vt:lpstr>
      <vt:lpstr>Equation</vt:lpstr>
      <vt:lpstr>Linear Equation In Two Variable</vt:lpstr>
      <vt:lpstr>Slide 5</vt:lpstr>
      <vt:lpstr>Pair Of Linear Equation In Two Variable</vt:lpstr>
      <vt:lpstr>Graphical Method</vt:lpstr>
      <vt:lpstr>Slide 8</vt:lpstr>
      <vt:lpstr>Examples</vt:lpstr>
      <vt:lpstr>Slide 10</vt:lpstr>
      <vt:lpstr>Algebraic Method</vt:lpstr>
      <vt:lpstr>Substitution Method</vt:lpstr>
      <vt:lpstr>Examples</vt:lpstr>
      <vt:lpstr>Elimination Method</vt:lpstr>
      <vt:lpstr>Examples</vt:lpstr>
      <vt:lpstr>Cross Multiplication Method</vt:lpstr>
      <vt:lpstr>Examples</vt:lpstr>
      <vt:lpstr>Reducing an equation to Pair Of Linear Equation  In Two Variable</vt:lpstr>
      <vt:lpstr> In such case :-</vt:lpstr>
      <vt:lpstr>Thank 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NDA</cp:lastModifiedBy>
  <cp:revision>2</cp:revision>
  <dcterms:created xsi:type="dcterms:W3CDTF">2020-07-03T05:59:22Z</dcterms:created>
  <dcterms:modified xsi:type="dcterms:W3CDTF">2020-07-03T06:02:17Z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2015-05-01T00:00:00Z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2020-07-03T00:00:00Z</vt:filetime>
  </property>
</Properties>
</file>